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0" r:id="rId2"/>
    <p:sldId id="316" r:id="rId3"/>
    <p:sldId id="319" r:id="rId4"/>
    <p:sldId id="320" r:id="rId5"/>
    <p:sldId id="322" r:id="rId6"/>
    <p:sldId id="324" r:id="rId7"/>
    <p:sldId id="325" r:id="rId8"/>
    <p:sldId id="326" r:id="rId9"/>
    <p:sldId id="332" r:id="rId10"/>
    <p:sldId id="331" r:id="rId11"/>
    <p:sldId id="307" r:id="rId12"/>
  </p:sldIdLst>
  <p:sldSz cx="9144000" cy="6858000" type="screen4x3"/>
  <p:notesSz cx="6669088" cy="97742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DD9"/>
    <a:srgbClr val="009E47"/>
    <a:srgbClr val="C7C7C7"/>
    <a:srgbClr val="35A1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29" autoAdjust="0"/>
    <p:restoredTop sz="92988" autoAdjust="0"/>
  </p:normalViewPr>
  <p:slideViewPr>
    <p:cSldViewPr>
      <p:cViewPr>
        <p:scale>
          <a:sx n="300" d="100"/>
          <a:sy n="300" d="100"/>
        </p:scale>
        <p:origin x="-80" y="1912"/>
      </p:cViewPr>
      <p:guideLst>
        <p:guide orient="horz" pos="1248"/>
        <p:guide orient="horz" pos="4105"/>
        <p:guide orient="horz" pos="4233"/>
        <p:guide orient="horz" pos="912"/>
        <p:guide pos="438"/>
        <p:guide pos="3120"/>
        <p:guide pos="5304"/>
        <p:guide pos="385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image" Target="../media/image16.wmf"/><Relationship Id="rId2"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image" Target="../media/image17.jpeg"/><Relationship Id="rId2" Type="http://schemas.openxmlformats.org/officeDocument/2006/relationships/image" Target="../media/image16.wmf"/></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556B93-60C8-41B6-9597-FF7A02182180}" type="doc">
      <dgm:prSet loTypeId="urn:microsoft.com/office/officeart/2005/8/layout/cycle4#1" loCatId="cycle" qsTypeId="urn:microsoft.com/office/officeart/2005/8/quickstyle/simple1#2" qsCatId="simple" csTypeId="urn:microsoft.com/office/officeart/2005/8/colors/accent1_2#2" csCatId="accent1" phldr="1"/>
      <dgm:spPr/>
      <dgm:t>
        <a:bodyPr/>
        <a:lstStyle/>
        <a:p>
          <a:endParaRPr lang="it-IT"/>
        </a:p>
      </dgm:t>
    </dgm:pt>
    <dgm:pt modelId="{F0F6CD1C-71A3-4F77-BD88-3472270CD71D}">
      <dgm:prSet phldrT="[Text]"/>
      <dgm:spPr>
        <a:blipFill rotWithShape="0">
          <a:blip xmlns:r="http://schemas.openxmlformats.org/officeDocument/2006/relationships" r:embed="rId1"/>
          <a:stretch>
            <a:fillRect/>
          </a:stretch>
        </a:blipFill>
      </dgm:spPr>
      <dgm:t>
        <a:bodyPr/>
        <a:lstStyle/>
        <a:p>
          <a:endParaRPr lang="it-IT" dirty="0"/>
        </a:p>
      </dgm:t>
    </dgm:pt>
    <dgm:pt modelId="{1557F257-B676-4F5C-84D8-122A62538476}" type="parTrans" cxnId="{4FD2F6C2-AFDA-4044-B25E-1E3EEABC9F63}">
      <dgm:prSet/>
      <dgm:spPr/>
      <dgm:t>
        <a:bodyPr/>
        <a:lstStyle/>
        <a:p>
          <a:endParaRPr lang="it-IT"/>
        </a:p>
      </dgm:t>
    </dgm:pt>
    <dgm:pt modelId="{843A4EAC-BFAE-4E8D-A091-49E7A818575A}" type="sibTrans" cxnId="{4FD2F6C2-AFDA-4044-B25E-1E3EEABC9F63}">
      <dgm:prSet/>
      <dgm:spPr/>
      <dgm:t>
        <a:bodyPr/>
        <a:lstStyle/>
        <a:p>
          <a:endParaRPr lang="it-IT"/>
        </a:p>
      </dgm:t>
    </dgm:pt>
    <dgm:pt modelId="{5BE76AC0-DBD2-48F6-89BA-FF7CD186EFC6}">
      <dgm:prSet phldrT="[Text]"/>
      <dgm:spPr>
        <a:blipFill rotWithShape="0">
          <a:blip xmlns:r="http://schemas.openxmlformats.org/officeDocument/2006/relationships" r:embed="rId2"/>
          <a:stretch>
            <a:fillRect/>
          </a:stretch>
        </a:blipFill>
      </dgm:spPr>
      <dgm:t>
        <a:bodyPr/>
        <a:lstStyle/>
        <a:p>
          <a:r>
            <a:rPr lang="it-IT" dirty="0" smtClean="0"/>
            <a:t> </a:t>
          </a:r>
        </a:p>
        <a:p>
          <a:endParaRPr lang="it-IT" dirty="0"/>
        </a:p>
      </dgm:t>
    </dgm:pt>
    <dgm:pt modelId="{2F8D66B4-0407-45B8-A3D9-F37C332A9AC0}" type="sibTrans" cxnId="{38A3988B-3AF3-4A24-8829-9D9F26219F89}">
      <dgm:prSet/>
      <dgm:spPr/>
      <dgm:t>
        <a:bodyPr/>
        <a:lstStyle/>
        <a:p>
          <a:endParaRPr lang="it-IT"/>
        </a:p>
      </dgm:t>
    </dgm:pt>
    <dgm:pt modelId="{D46BF034-7729-4179-B046-DBED081832C1}" type="parTrans" cxnId="{38A3988B-3AF3-4A24-8829-9D9F26219F89}">
      <dgm:prSet/>
      <dgm:spPr/>
      <dgm:t>
        <a:bodyPr/>
        <a:lstStyle/>
        <a:p>
          <a:endParaRPr lang="it-IT"/>
        </a:p>
      </dgm:t>
    </dgm:pt>
    <dgm:pt modelId="{FE91E0AE-4E42-41C1-AD23-A4C1DF67E240}" type="pres">
      <dgm:prSet presAssocID="{DA556B93-60C8-41B6-9597-FF7A02182180}" presName="cycleMatrixDiagram" presStyleCnt="0">
        <dgm:presLayoutVars>
          <dgm:chMax val="1"/>
          <dgm:dir/>
          <dgm:animLvl val="lvl"/>
          <dgm:resizeHandles val="exact"/>
        </dgm:presLayoutVars>
      </dgm:prSet>
      <dgm:spPr/>
      <dgm:t>
        <a:bodyPr/>
        <a:lstStyle/>
        <a:p>
          <a:endParaRPr lang="it-IT"/>
        </a:p>
      </dgm:t>
    </dgm:pt>
    <dgm:pt modelId="{96AB09AA-2020-411F-BC68-59BB5525E3BA}" type="pres">
      <dgm:prSet presAssocID="{DA556B93-60C8-41B6-9597-FF7A02182180}" presName="children" presStyleCnt="0"/>
      <dgm:spPr/>
    </dgm:pt>
    <dgm:pt modelId="{FB271D8E-FB20-44C9-82B1-9BA8A75C129E}" type="pres">
      <dgm:prSet presAssocID="{DA556B93-60C8-41B6-9597-FF7A02182180}" presName="childPlaceholder" presStyleCnt="0"/>
      <dgm:spPr/>
    </dgm:pt>
    <dgm:pt modelId="{962BB124-D86A-4E7A-A4A6-F7C583B9B16D}" type="pres">
      <dgm:prSet presAssocID="{DA556B93-60C8-41B6-9597-FF7A02182180}" presName="circle" presStyleCnt="0"/>
      <dgm:spPr/>
    </dgm:pt>
    <dgm:pt modelId="{00F45B03-0CB4-4F25-B556-898822572D4B}" type="pres">
      <dgm:prSet presAssocID="{DA556B93-60C8-41B6-9597-FF7A02182180}" presName="quadrant1" presStyleLbl="node1" presStyleIdx="0" presStyleCnt="4">
        <dgm:presLayoutVars>
          <dgm:chMax val="1"/>
          <dgm:bulletEnabled val="1"/>
        </dgm:presLayoutVars>
      </dgm:prSet>
      <dgm:spPr/>
      <dgm:t>
        <a:bodyPr/>
        <a:lstStyle/>
        <a:p>
          <a:endParaRPr lang="it-IT"/>
        </a:p>
      </dgm:t>
    </dgm:pt>
    <dgm:pt modelId="{992473C1-C6CB-4486-A557-0E4974E30DAC}" type="pres">
      <dgm:prSet presAssocID="{DA556B93-60C8-41B6-9597-FF7A02182180}" presName="quadrant2" presStyleLbl="node1" presStyleIdx="1" presStyleCnt="4" custLinFactNeighborX="-3255">
        <dgm:presLayoutVars>
          <dgm:chMax val="1"/>
          <dgm:bulletEnabled val="1"/>
        </dgm:presLayoutVars>
      </dgm:prSet>
      <dgm:spPr/>
      <dgm:t>
        <a:bodyPr/>
        <a:lstStyle/>
        <a:p>
          <a:endParaRPr lang="it-IT"/>
        </a:p>
      </dgm:t>
    </dgm:pt>
    <dgm:pt modelId="{BEADB4EF-FFDB-4DA1-B9E8-C8B69EC0C7F7}" type="pres">
      <dgm:prSet presAssocID="{DA556B93-60C8-41B6-9597-FF7A02182180}" presName="quadrant3" presStyleLbl="node1" presStyleIdx="2" presStyleCnt="4" custLinFactNeighborX="-3255" custLinFactNeighborY="-6159">
        <dgm:presLayoutVars>
          <dgm:chMax val="1"/>
          <dgm:bulletEnabled val="1"/>
        </dgm:presLayoutVars>
      </dgm:prSet>
      <dgm:spPr>
        <a:blipFill rotWithShape="0">
          <a:blip xmlns:r="http://schemas.openxmlformats.org/officeDocument/2006/relationships" r:embed="rId3"/>
          <a:stretch>
            <a:fillRect/>
          </a:stretch>
        </a:blipFill>
      </dgm:spPr>
      <dgm:t>
        <a:bodyPr/>
        <a:lstStyle/>
        <a:p>
          <a:endParaRPr lang="it-IT"/>
        </a:p>
      </dgm:t>
    </dgm:pt>
    <dgm:pt modelId="{C56A1FD8-C890-4EE3-820F-8E3DB554D7EF}" type="pres">
      <dgm:prSet presAssocID="{DA556B93-60C8-41B6-9597-FF7A02182180}" presName="quadrant4" presStyleLbl="node1" presStyleIdx="3" presStyleCnt="4" custLinFactNeighborY="-6159">
        <dgm:presLayoutVars>
          <dgm:chMax val="1"/>
          <dgm:bulletEnabled val="1"/>
        </dgm:presLayoutVars>
      </dgm:prSet>
      <dgm:spPr>
        <a:blipFill rotWithShape="0">
          <a:blip xmlns:r="http://schemas.openxmlformats.org/officeDocument/2006/relationships" r:embed="rId4"/>
          <a:stretch>
            <a:fillRect/>
          </a:stretch>
        </a:blipFill>
      </dgm:spPr>
    </dgm:pt>
    <dgm:pt modelId="{79DC4EBB-4F32-44B6-B208-477B9E58976E}" type="pres">
      <dgm:prSet presAssocID="{DA556B93-60C8-41B6-9597-FF7A02182180}" presName="quadrantPlaceholder" presStyleCnt="0"/>
      <dgm:spPr/>
    </dgm:pt>
    <dgm:pt modelId="{298DFFD2-D408-447D-A9E2-E23051E19E6F}" type="pres">
      <dgm:prSet presAssocID="{DA556B93-60C8-41B6-9597-FF7A02182180}" presName="center1" presStyleLbl="fgShp" presStyleIdx="0" presStyleCnt="2" custLinFactNeighborX="-4038">
        <dgm:style>
          <a:lnRef idx="2">
            <a:schemeClr val="accent1">
              <a:shade val="50000"/>
            </a:schemeClr>
          </a:lnRef>
          <a:fillRef idx="1">
            <a:schemeClr val="accent1"/>
          </a:fillRef>
          <a:effectRef idx="0">
            <a:schemeClr val="accent1"/>
          </a:effectRef>
          <a:fontRef idx="minor">
            <a:schemeClr val="lt1"/>
          </a:fontRef>
        </dgm:style>
      </dgm:prSet>
      <dgm:spPr/>
    </dgm:pt>
    <dgm:pt modelId="{D5C9D889-4896-4E9B-BAD1-30585300EA0B}" type="pres">
      <dgm:prSet presAssocID="{DA556B93-60C8-41B6-9597-FF7A02182180}" presName="center2" presStyleLbl="fgShp" presStyleIdx="1" presStyleCnt="2" custLinFactNeighborX="-4038">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8F68DC37-35E1-4CA8-B961-6072CE7A215F}" type="presOf" srcId="{5BE76AC0-DBD2-48F6-89BA-FF7CD186EFC6}" destId="{00F45B03-0CB4-4F25-B556-898822572D4B}" srcOrd="0" destOrd="0" presId="urn:microsoft.com/office/officeart/2005/8/layout/cycle4#1"/>
    <dgm:cxn modelId="{6B8AC5BC-AF9A-4514-BDD4-14233C9D5BC7}" type="presOf" srcId="{F0F6CD1C-71A3-4F77-BD88-3472270CD71D}" destId="{992473C1-C6CB-4486-A557-0E4974E30DAC}" srcOrd="0" destOrd="0" presId="urn:microsoft.com/office/officeart/2005/8/layout/cycle4#1"/>
    <dgm:cxn modelId="{A8F4E77C-E21A-47F8-8C70-8B04A109B842}" type="presOf" srcId="{DA556B93-60C8-41B6-9597-FF7A02182180}" destId="{FE91E0AE-4E42-41C1-AD23-A4C1DF67E240}" srcOrd="0" destOrd="0" presId="urn:microsoft.com/office/officeart/2005/8/layout/cycle4#1"/>
    <dgm:cxn modelId="{38A3988B-3AF3-4A24-8829-9D9F26219F89}" srcId="{DA556B93-60C8-41B6-9597-FF7A02182180}" destId="{5BE76AC0-DBD2-48F6-89BA-FF7CD186EFC6}" srcOrd="0" destOrd="0" parTransId="{D46BF034-7729-4179-B046-DBED081832C1}" sibTransId="{2F8D66B4-0407-45B8-A3D9-F37C332A9AC0}"/>
    <dgm:cxn modelId="{4FD2F6C2-AFDA-4044-B25E-1E3EEABC9F63}" srcId="{DA556B93-60C8-41B6-9597-FF7A02182180}" destId="{F0F6CD1C-71A3-4F77-BD88-3472270CD71D}" srcOrd="1" destOrd="0" parTransId="{1557F257-B676-4F5C-84D8-122A62538476}" sibTransId="{843A4EAC-BFAE-4E8D-A091-49E7A818575A}"/>
    <dgm:cxn modelId="{B89E7A4F-075D-45D6-BE00-3AFD0B3643CE}" type="presParOf" srcId="{FE91E0AE-4E42-41C1-AD23-A4C1DF67E240}" destId="{96AB09AA-2020-411F-BC68-59BB5525E3BA}" srcOrd="0" destOrd="0" presId="urn:microsoft.com/office/officeart/2005/8/layout/cycle4#1"/>
    <dgm:cxn modelId="{E1AB2857-7B1D-4C78-81A7-862503AB7C54}" type="presParOf" srcId="{96AB09AA-2020-411F-BC68-59BB5525E3BA}" destId="{FB271D8E-FB20-44C9-82B1-9BA8A75C129E}" srcOrd="0" destOrd="0" presId="urn:microsoft.com/office/officeart/2005/8/layout/cycle4#1"/>
    <dgm:cxn modelId="{A6224422-9610-40BB-B260-E88682B80957}" type="presParOf" srcId="{FE91E0AE-4E42-41C1-AD23-A4C1DF67E240}" destId="{962BB124-D86A-4E7A-A4A6-F7C583B9B16D}" srcOrd="1" destOrd="0" presId="urn:microsoft.com/office/officeart/2005/8/layout/cycle4#1"/>
    <dgm:cxn modelId="{E3835537-A52D-47F6-A53C-2C1ED2E15A78}" type="presParOf" srcId="{962BB124-D86A-4E7A-A4A6-F7C583B9B16D}" destId="{00F45B03-0CB4-4F25-B556-898822572D4B}" srcOrd="0" destOrd="0" presId="urn:microsoft.com/office/officeart/2005/8/layout/cycle4#1"/>
    <dgm:cxn modelId="{4EE3465F-1071-4062-9E98-C9D2ACEAA314}" type="presParOf" srcId="{962BB124-D86A-4E7A-A4A6-F7C583B9B16D}" destId="{992473C1-C6CB-4486-A557-0E4974E30DAC}" srcOrd="1" destOrd="0" presId="urn:microsoft.com/office/officeart/2005/8/layout/cycle4#1"/>
    <dgm:cxn modelId="{FB249D45-63B8-428C-AF3E-E47692DF0BA7}" type="presParOf" srcId="{962BB124-D86A-4E7A-A4A6-F7C583B9B16D}" destId="{BEADB4EF-FFDB-4DA1-B9E8-C8B69EC0C7F7}" srcOrd="2" destOrd="0" presId="urn:microsoft.com/office/officeart/2005/8/layout/cycle4#1"/>
    <dgm:cxn modelId="{F042BC1D-F85E-4EE7-AA17-D2BC56D0DFCD}" type="presParOf" srcId="{962BB124-D86A-4E7A-A4A6-F7C583B9B16D}" destId="{C56A1FD8-C890-4EE3-820F-8E3DB554D7EF}" srcOrd="3" destOrd="0" presId="urn:microsoft.com/office/officeart/2005/8/layout/cycle4#1"/>
    <dgm:cxn modelId="{AB64BDC6-2F92-41D3-B008-BCD80A3B01B7}" type="presParOf" srcId="{962BB124-D86A-4E7A-A4A6-F7C583B9B16D}" destId="{79DC4EBB-4F32-44B6-B208-477B9E58976E}" srcOrd="4" destOrd="0" presId="urn:microsoft.com/office/officeart/2005/8/layout/cycle4#1"/>
    <dgm:cxn modelId="{DBF48103-7778-4A13-B2E5-700A029039F9}" type="presParOf" srcId="{FE91E0AE-4E42-41C1-AD23-A4C1DF67E240}" destId="{298DFFD2-D408-447D-A9E2-E23051E19E6F}" srcOrd="2" destOrd="0" presId="urn:microsoft.com/office/officeart/2005/8/layout/cycle4#1"/>
    <dgm:cxn modelId="{4150FB41-829D-4C9A-A09D-023202509B57}" type="presParOf" srcId="{FE91E0AE-4E42-41C1-AD23-A4C1DF67E240}" destId="{D5C9D889-4896-4E9B-BAD1-30585300EA0B}"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45B03-0CB4-4F25-B556-898822572D4B}">
      <dsp:nvSpPr>
        <dsp:cNvPr id="0" name=""/>
        <dsp:cNvSpPr/>
      </dsp:nvSpPr>
      <dsp:spPr>
        <a:xfrm>
          <a:off x="958697" y="244317"/>
          <a:ext cx="1855959" cy="1855959"/>
        </a:xfrm>
        <a:prstGeom prst="pieWedge">
          <a:avLst/>
        </a:prstGeom>
        <a:blipFill rotWithShape="0">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it-IT" sz="2700" kern="1200" dirty="0" smtClean="0"/>
            <a:t> </a:t>
          </a:r>
        </a:p>
        <a:p>
          <a:pPr lvl="0" algn="ctr" defTabSz="1200150">
            <a:lnSpc>
              <a:spcPct val="90000"/>
            </a:lnSpc>
            <a:spcBef>
              <a:spcPct val="0"/>
            </a:spcBef>
            <a:spcAft>
              <a:spcPct val="35000"/>
            </a:spcAft>
          </a:pPr>
          <a:endParaRPr lang="it-IT" sz="2700" kern="1200" dirty="0"/>
        </a:p>
      </dsp:txBody>
      <dsp:txXfrm>
        <a:off x="1502295" y="787915"/>
        <a:ext cx="1312361" cy="1312361"/>
      </dsp:txXfrm>
    </dsp:sp>
    <dsp:sp modelId="{992473C1-C6CB-4486-A557-0E4974E30DAC}">
      <dsp:nvSpPr>
        <dsp:cNvPr id="0" name=""/>
        <dsp:cNvSpPr/>
      </dsp:nvSpPr>
      <dsp:spPr>
        <a:xfrm rot="5400000">
          <a:off x="2839971" y="244317"/>
          <a:ext cx="1855959" cy="1855959"/>
        </a:xfrm>
        <a:prstGeom prst="pieWedge">
          <a:avLst/>
        </a:prstGeom>
        <a:blipFill rotWithShape="0">
          <a:blip xmlns:r="http://schemas.openxmlformats.org/officeDocument/2006/relationships" r:embed="rId2"/>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endParaRPr lang="it-IT" sz="2700" kern="1200" dirty="0"/>
        </a:p>
      </dsp:txBody>
      <dsp:txXfrm rot="-5400000">
        <a:off x="2839971" y="787915"/>
        <a:ext cx="1312361" cy="1312361"/>
      </dsp:txXfrm>
    </dsp:sp>
    <dsp:sp modelId="{BEADB4EF-FFDB-4DA1-B9E8-C8B69EC0C7F7}">
      <dsp:nvSpPr>
        <dsp:cNvPr id="0" name=""/>
        <dsp:cNvSpPr/>
      </dsp:nvSpPr>
      <dsp:spPr>
        <a:xfrm rot="10800000">
          <a:off x="2839971" y="2071694"/>
          <a:ext cx="1855959" cy="1855959"/>
        </a:xfrm>
        <a:prstGeom prst="pieWedge">
          <a:avLst/>
        </a:prstGeom>
        <a:blipFill rotWithShape="0">
          <a:blip xmlns:r="http://schemas.openxmlformats.org/officeDocument/2006/relationships" r:embed="rId3"/>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6A1FD8-C890-4EE3-820F-8E3DB554D7EF}">
      <dsp:nvSpPr>
        <dsp:cNvPr id="0" name=""/>
        <dsp:cNvSpPr/>
      </dsp:nvSpPr>
      <dsp:spPr>
        <a:xfrm rot="16200000">
          <a:off x="958697" y="2071694"/>
          <a:ext cx="1855959" cy="1855959"/>
        </a:xfrm>
        <a:prstGeom prst="pieWedge">
          <a:avLst/>
        </a:prstGeom>
        <a:blipFill rotWithShape="0">
          <a:blip xmlns:r="http://schemas.openxmlformats.org/officeDocument/2006/relationships" r:embed="rId4"/>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8DFFD2-D408-447D-A9E2-E23051E19E6F}">
      <dsp:nvSpPr>
        <dsp:cNvPr id="0" name=""/>
        <dsp:cNvSpPr/>
      </dsp:nvSpPr>
      <dsp:spPr>
        <a:xfrm>
          <a:off x="2511245" y="1757374"/>
          <a:ext cx="640798" cy="557216"/>
        </a:xfrm>
        <a:prstGeom prst="circularArrow">
          <a:avLst/>
        </a:prstGeom>
        <a:solidFill>
          <a:schemeClr val="accent1"/>
        </a:solidFill>
        <a:ln w="10795"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 modelId="{D5C9D889-4896-4E9B-BAD1-30585300EA0B}">
      <dsp:nvSpPr>
        <dsp:cNvPr id="0" name=""/>
        <dsp:cNvSpPr/>
      </dsp:nvSpPr>
      <dsp:spPr>
        <a:xfrm rot="10800000">
          <a:off x="2511245" y="1971688"/>
          <a:ext cx="640798" cy="557216"/>
        </a:xfrm>
        <a:prstGeom prst="circularArrow">
          <a:avLst/>
        </a:prstGeom>
        <a:solidFill>
          <a:schemeClr val="accent1"/>
        </a:solidFill>
        <a:ln w="10795"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895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778250" y="0"/>
            <a:ext cx="2889250" cy="48895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24EAC2B-9502-475C-A44E-60B550979C12}" type="datetimeFigureOut">
              <a:rPr lang="en-US"/>
              <a:pPr>
                <a:defRPr/>
              </a:pPr>
              <a:t>15/01/13</a:t>
            </a:fld>
            <a:endParaRPr lang="en-US"/>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66750" y="4643438"/>
            <a:ext cx="5335588" cy="43973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283700"/>
            <a:ext cx="2889250" cy="48895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778250" y="9283700"/>
            <a:ext cx="2889250" cy="48895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40DB918-BFBC-4285-B6AD-7FA4CA0CDCAA}" type="slidenum">
              <a:rPr lang="en-US"/>
              <a:pPr>
                <a:defRPr/>
              </a:pPr>
              <a:t>‹n.›</a:t>
            </a:fld>
            <a:endParaRPr lang="en-US"/>
          </a:p>
        </p:txBody>
      </p:sp>
    </p:spTree>
    <p:extLst>
      <p:ext uri="{BB962C8B-B14F-4D97-AF65-F5344CB8AC3E}">
        <p14:creationId xmlns:p14="http://schemas.microsoft.com/office/powerpoint/2010/main" val="18936098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4C84E7-AA39-4D95-9A01-3436B6B77294}" type="slidenum">
              <a:rPr lang="en-US"/>
              <a:pPr fontAlgn="base">
                <a:spcBef>
                  <a:spcPct val="0"/>
                </a:spcBef>
                <a:spcAft>
                  <a:spcPct val="0"/>
                </a:spcAft>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778250" y="9283700"/>
            <a:ext cx="2889250" cy="488950"/>
          </a:xfrm>
          <a:prstGeom prst="rect">
            <a:avLst/>
          </a:prstGeom>
          <a:noFill/>
          <a:ln w="9525">
            <a:noFill/>
            <a:miter lim="800000"/>
            <a:headEnd/>
            <a:tailEnd/>
          </a:ln>
        </p:spPr>
        <p:txBody>
          <a:bodyPr anchor="b"/>
          <a:lstStyle/>
          <a:p>
            <a:pPr algn="r"/>
            <a:fld id="{BA2D6621-2E68-4CED-8045-2B9664114F45}" type="slidenum">
              <a:rPr lang="it-IT" sz="1200">
                <a:latin typeface="Calibri" pitchFamily="34" charset="0"/>
              </a:rPr>
              <a:pPr algn="r"/>
              <a:t>3</a:t>
            </a:fld>
            <a:endParaRPr lang="it-IT" sz="1200">
              <a:latin typeface="Calibri" pitchFamily="34" charset="0"/>
            </a:endParaRPr>
          </a:p>
        </p:txBody>
      </p:sp>
      <p:sp>
        <p:nvSpPr>
          <p:cNvPr id="26626" name="Rectangle 7"/>
          <p:cNvSpPr txBox="1">
            <a:spLocks noGrp="1" noChangeArrowheads="1"/>
          </p:cNvSpPr>
          <p:nvPr/>
        </p:nvSpPr>
        <p:spPr bwMode="auto">
          <a:xfrm>
            <a:off x="3778250" y="9283700"/>
            <a:ext cx="2889250" cy="488950"/>
          </a:xfrm>
          <a:prstGeom prst="rect">
            <a:avLst/>
          </a:prstGeom>
          <a:noFill/>
          <a:ln w="9525">
            <a:noFill/>
            <a:miter lim="800000"/>
            <a:headEnd/>
            <a:tailEnd/>
          </a:ln>
        </p:spPr>
        <p:txBody>
          <a:bodyPr anchor="b"/>
          <a:lstStyle/>
          <a:p>
            <a:pPr algn="r"/>
            <a:fld id="{9921B0EB-183E-49AA-9353-6A93D6BD6203}" type="slidenum">
              <a:rPr lang="it-IT" sz="1200">
                <a:latin typeface="Calibri" pitchFamily="34" charset="0"/>
              </a:rPr>
              <a:pPr algn="r"/>
              <a:t>3</a:t>
            </a:fld>
            <a:endParaRPr lang="it-IT" sz="1200">
              <a:latin typeface="Calibri" pitchFamily="34" charset="0"/>
            </a:endParaRPr>
          </a:p>
        </p:txBody>
      </p:sp>
      <p:sp>
        <p:nvSpPr>
          <p:cNvPr id="26627" name="Segnaposto immagine diapositiva 1"/>
          <p:cNvSpPr>
            <a:spLocks noGrp="1" noRot="1" noChangeAspect="1" noTextEdit="1"/>
          </p:cNvSpPr>
          <p:nvPr>
            <p:ph type="sldImg"/>
          </p:nvPr>
        </p:nvSpPr>
        <p:spPr bwMode="auto">
          <a:xfrm>
            <a:off x="890588" y="733425"/>
            <a:ext cx="4889500" cy="3667125"/>
          </a:xfrm>
          <a:noFill/>
          <a:ln>
            <a:solidFill>
              <a:srgbClr val="000000"/>
            </a:solidFill>
            <a:miter lim="800000"/>
            <a:headEnd/>
            <a:tailEnd/>
          </a:ln>
        </p:spPr>
      </p:sp>
      <p:sp>
        <p:nvSpPr>
          <p:cNvPr id="26628" name="Segnaposto note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defTabSz="457200">
              <a:spcBef>
                <a:spcPct val="0"/>
              </a:spcBef>
            </a:pPr>
            <a:endParaRPr lang="it-IT" smtClean="0"/>
          </a:p>
        </p:txBody>
      </p:sp>
      <p:sp>
        <p:nvSpPr>
          <p:cNvPr id="26629" name="Segnaposto numero diapositiva 3"/>
          <p:cNvSpPr txBox="1">
            <a:spLocks noGrp="1"/>
          </p:cNvSpPr>
          <p:nvPr/>
        </p:nvSpPr>
        <p:spPr bwMode="auto">
          <a:xfrm>
            <a:off x="3778250" y="9283700"/>
            <a:ext cx="2889250" cy="488950"/>
          </a:xfrm>
          <a:prstGeom prst="rect">
            <a:avLst/>
          </a:prstGeom>
          <a:noFill/>
          <a:ln w="9525">
            <a:noFill/>
            <a:miter lim="800000"/>
            <a:headEnd/>
            <a:tailEnd/>
          </a:ln>
        </p:spPr>
        <p:txBody>
          <a:bodyPr lIns="89730" tIns="44865" rIns="89730" bIns="44865" anchor="b"/>
          <a:lstStyle/>
          <a:p>
            <a:pPr algn="r" defTabSz="449263"/>
            <a:fld id="{916E072F-60AD-4FCA-A58F-73F29AD746F0}" type="slidenum">
              <a:rPr lang="en-US" sz="1200">
                <a:latin typeface="Calibri" pitchFamily="34" charset="0"/>
                <a:cs typeface="Times New Roman" pitchFamily="18" charset="0"/>
              </a:rPr>
              <a:pPr algn="r" defTabSz="449263"/>
              <a:t>3</a:t>
            </a:fld>
            <a:endParaRPr lang="en-US" sz="1200">
              <a:latin typeface="Calibri" pitchFamily="34" charset="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F37347-BC82-481E-8F69-4D210DC654D1}" type="slidenum">
              <a:rPr lang="it-IT"/>
              <a:pPr fontAlgn="base">
                <a:spcBef>
                  <a:spcPct val="0"/>
                </a:spcBef>
                <a:spcAft>
                  <a:spcPct val="0"/>
                </a:spcAft>
              </a:pPr>
              <a:t>5</a:t>
            </a:fld>
            <a:endParaRPr lang="it-IT"/>
          </a:p>
        </p:txBody>
      </p:sp>
      <p:sp>
        <p:nvSpPr>
          <p:cNvPr id="29698" name="Rectangle 7"/>
          <p:cNvSpPr txBox="1">
            <a:spLocks noGrp="1" noChangeArrowheads="1"/>
          </p:cNvSpPr>
          <p:nvPr/>
        </p:nvSpPr>
        <p:spPr bwMode="auto">
          <a:xfrm>
            <a:off x="3778250" y="9283700"/>
            <a:ext cx="2889250" cy="488950"/>
          </a:xfrm>
          <a:prstGeom prst="rect">
            <a:avLst/>
          </a:prstGeom>
          <a:noFill/>
          <a:ln w="9525">
            <a:noFill/>
            <a:miter lim="800000"/>
            <a:headEnd/>
            <a:tailEnd/>
          </a:ln>
        </p:spPr>
        <p:txBody>
          <a:bodyPr anchor="b"/>
          <a:lstStyle/>
          <a:p>
            <a:pPr algn="r"/>
            <a:fld id="{B9DD365F-F413-4D68-871A-ED7C2AFA1B82}" type="slidenum">
              <a:rPr lang="it-IT" sz="1200">
                <a:latin typeface="Calibri" pitchFamily="34" charset="0"/>
                <a:ea typeface="MS PGothic"/>
                <a:cs typeface="MS PGothic"/>
              </a:rPr>
              <a:pPr algn="r"/>
              <a:t>5</a:t>
            </a:fld>
            <a:endParaRPr lang="it-IT" sz="1200">
              <a:latin typeface="Calibri" pitchFamily="34" charset="0"/>
              <a:ea typeface="MS PGothic"/>
              <a:cs typeface="MS PGothic"/>
            </a:endParaRPr>
          </a:p>
        </p:txBody>
      </p:sp>
      <p:sp>
        <p:nvSpPr>
          <p:cNvPr id="29699" name="Rectangle 2"/>
          <p:cNvSpPr>
            <a:spLocks noGrp="1" noRot="1" noChangeAspect="1" noTextEdit="1"/>
          </p:cNvSpPr>
          <p:nvPr>
            <p:ph type="sldImg"/>
          </p:nvPr>
        </p:nvSpPr>
        <p:spPr bwMode="auto">
          <a:xfrm>
            <a:off x="893763" y="733425"/>
            <a:ext cx="4883150" cy="3663950"/>
          </a:xfrm>
          <a:noFill/>
          <a:ln>
            <a:solidFill>
              <a:srgbClr val="000000"/>
            </a:solidFill>
            <a:miter lim="800000"/>
            <a:headEnd/>
            <a:tailEnd/>
          </a:ln>
        </p:spPr>
      </p:sp>
      <p:sp>
        <p:nvSpPr>
          <p:cNvPr id="29700" name="Rectangle 3"/>
          <p:cNvSpPr>
            <a:spLocks noGrp="1"/>
          </p:cNvSpPr>
          <p:nvPr>
            <p:ph type="body" idx="1"/>
          </p:nvPr>
        </p:nvSpPr>
        <p:spPr bwMode="auto">
          <a:xfrm>
            <a:off x="889000" y="4645025"/>
            <a:ext cx="4891088" cy="4395788"/>
          </a:xfrm>
          <a:noFill/>
        </p:spPr>
        <p:txBody>
          <a:bodyPr wrap="square" lIns="84974" tIns="42487" rIns="84974" bIns="42487"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E9D1B7-C32F-4C69-AC4C-C52F0F137653}" type="slidenum">
              <a:rPr lang="it-IT">
                <a:latin typeface="Arial" charset="0"/>
                <a:ea typeface="MS PGothic"/>
                <a:cs typeface="MS PGothic"/>
              </a:rPr>
              <a:pPr fontAlgn="base">
                <a:spcBef>
                  <a:spcPct val="0"/>
                </a:spcBef>
                <a:spcAft>
                  <a:spcPct val="0"/>
                </a:spcAft>
              </a:pPr>
              <a:t>7</a:t>
            </a:fld>
            <a:endParaRPr lang="it-IT">
              <a:latin typeface="Arial" charset="0"/>
              <a:ea typeface="MS PGothic"/>
              <a:cs typeface="MS PGothic"/>
            </a:endParaRPr>
          </a:p>
        </p:txBody>
      </p:sp>
      <p:sp>
        <p:nvSpPr>
          <p:cNvPr id="32770" name="Segnaposto immagine diapositiva 1"/>
          <p:cNvSpPr>
            <a:spLocks noGrp="1" noRot="1" noChangeAspect="1" noTextEdit="1"/>
          </p:cNvSpPr>
          <p:nvPr>
            <p:ph type="sldImg"/>
          </p:nvPr>
        </p:nvSpPr>
        <p:spPr bwMode="auto">
          <a:xfrm>
            <a:off x="890588" y="733425"/>
            <a:ext cx="4889500" cy="3667125"/>
          </a:xfrm>
          <a:noFill/>
          <a:ln>
            <a:solidFill>
              <a:srgbClr val="000000"/>
            </a:solidFill>
            <a:miter lim="800000"/>
            <a:headEnd/>
            <a:tailEnd/>
          </a:ln>
        </p:spPr>
      </p:sp>
      <p:sp>
        <p:nvSpPr>
          <p:cNvPr id="32771" name="Segnaposto note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defTabSz="457200">
              <a:spcBef>
                <a:spcPct val="0"/>
              </a:spcBef>
            </a:pPr>
            <a:r>
              <a:rPr lang="it-IT" smtClean="0">
                <a:latin typeface="Arial" charset="0"/>
              </a:rPr>
              <a:t>E’ il media a cui molte persone sono esposte più di ogni altro mezzo.</a:t>
            </a:r>
          </a:p>
          <a:p>
            <a:pPr defTabSz="457200">
              <a:spcBef>
                <a:spcPct val="0"/>
              </a:spcBef>
            </a:pPr>
            <a:r>
              <a:rPr lang="it-IT" smtClean="0">
                <a:latin typeface="Arial" charset="0"/>
              </a:rPr>
              <a:t>Internet +8,3%</a:t>
            </a:r>
          </a:p>
          <a:p>
            <a:pPr defTabSz="457200">
              <a:spcBef>
                <a:spcPct val="0"/>
              </a:spcBef>
            </a:pPr>
            <a:r>
              <a:rPr lang="it-IT" smtClean="0">
                <a:latin typeface="Arial" charset="0"/>
              </a:rPr>
              <a:t>Connessi 38,9 mio  + 7,8%</a:t>
            </a:r>
          </a:p>
        </p:txBody>
      </p:sp>
      <p:sp>
        <p:nvSpPr>
          <p:cNvPr id="32772" name="Segnaposto numero diapositiva 3"/>
          <p:cNvSpPr txBox="1">
            <a:spLocks noGrp="1"/>
          </p:cNvSpPr>
          <p:nvPr/>
        </p:nvSpPr>
        <p:spPr bwMode="auto">
          <a:xfrm>
            <a:off x="3778250" y="9283700"/>
            <a:ext cx="2889250" cy="488950"/>
          </a:xfrm>
          <a:prstGeom prst="rect">
            <a:avLst/>
          </a:prstGeom>
          <a:noFill/>
          <a:ln w="9525">
            <a:noFill/>
            <a:miter lim="800000"/>
            <a:headEnd/>
            <a:tailEnd/>
          </a:ln>
        </p:spPr>
        <p:txBody>
          <a:bodyPr lIns="89730" tIns="44865" rIns="89730" bIns="44865" anchor="b"/>
          <a:lstStyle/>
          <a:p>
            <a:pPr algn="r" defTabSz="449263"/>
            <a:fld id="{7644DA42-CBEF-4B32-816A-9B52A475FCFC}" type="slidenum">
              <a:rPr lang="en-US" sz="1200">
                <a:latin typeface="Calibri" pitchFamily="34" charset="0"/>
                <a:cs typeface="Times New Roman" pitchFamily="18" charset="0"/>
              </a:rPr>
              <a:pPr algn="r" defTabSz="449263"/>
              <a:t>7</a:t>
            </a:fld>
            <a:endParaRPr lang="en-US" sz="1200">
              <a:latin typeface="Calibri" pitchFamily="34"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B97C95-0BCD-4494-9F5C-2F815914EEE3}" type="slidenum">
              <a:rPr lang="it-IT">
                <a:latin typeface="Arial" charset="0"/>
                <a:ea typeface="MS PGothic"/>
                <a:cs typeface="MS PGothic"/>
              </a:rPr>
              <a:pPr fontAlgn="base">
                <a:spcBef>
                  <a:spcPct val="0"/>
                </a:spcBef>
                <a:spcAft>
                  <a:spcPct val="0"/>
                </a:spcAft>
              </a:pPr>
              <a:t>8</a:t>
            </a:fld>
            <a:endParaRPr lang="it-IT">
              <a:latin typeface="Arial" charset="0"/>
              <a:ea typeface="MS PGothic"/>
              <a:cs typeface="MS PGothic"/>
            </a:endParaRPr>
          </a:p>
        </p:txBody>
      </p:sp>
      <p:sp>
        <p:nvSpPr>
          <p:cNvPr id="34818" name="Segnaposto immagine diapositiva 1"/>
          <p:cNvSpPr>
            <a:spLocks noGrp="1" noRot="1" noChangeAspect="1" noTextEdit="1"/>
          </p:cNvSpPr>
          <p:nvPr>
            <p:ph type="sldImg"/>
          </p:nvPr>
        </p:nvSpPr>
        <p:spPr bwMode="auto">
          <a:xfrm>
            <a:off x="890588" y="733425"/>
            <a:ext cx="4889500" cy="3667125"/>
          </a:xfrm>
          <a:noFill/>
          <a:ln>
            <a:solidFill>
              <a:srgbClr val="000000"/>
            </a:solidFill>
            <a:miter lim="800000"/>
            <a:headEnd/>
            <a:tailEnd/>
          </a:ln>
        </p:spPr>
      </p:sp>
      <p:sp>
        <p:nvSpPr>
          <p:cNvPr id="34819" name="Segnaposto note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defTabSz="457200">
              <a:spcBef>
                <a:spcPct val="0"/>
              </a:spcBef>
            </a:pPr>
            <a:endParaRPr lang="it-IT" smtClean="0">
              <a:latin typeface="Arial" charset="0"/>
            </a:endParaRPr>
          </a:p>
        </p:txBody>
      </p:sp>
      <p:sp>
        <p:nvSpPr>
          <p:cNvPr id="34820" name="Segnaposto numero diapositiva 3"/>
          <p:cNvSpPr txBox="1">
            <a:spLocks noGrp="1"/>
          </p:cNvSpPr>
          <p:nvPr/>
        </p:nvSpPr>
        <p:spPr bwMode="auto">
          <a:xfrm>
            <a:off x="3778250" y="9283700"/>
            <a:ext cx="2889250" cy="488950"/>
          </a:xfrm>
          <a:prstGeom prst="rect">
            <a:avLst/>
          </a:prstGeom>
          <a:noFill/>
          <a:ln w="9525">
            <a:noFill/>
            <a:miter lim="800000"/>
            <a:headEnd/>
            <a:tailEnd/>
          </a:ln>
        </p:spPr>
        <p:txBody>
          <a:bodyPr lIns="89730" tIns="44865" rIns="89730" bIns="44865" anchor="b"/>
          <a:lstStyle/>
          <a:p>
            <a:pPr algn="r" defTabSz="449263"/>
            <a:fld id="{E7BFF376-951B-45F5-85F1-14B577719536}" type="slidenum">
              <a:rPr lang="en-US" sz="1200">
                <a:latin typeface="Calibri" pitchFamily="34" charset="0"/>
                <a:cs typeface="Times New Roman" pitchFamily="18" charset="0"/>
              </a:rPr>
              <a:pPr algn="r" defTabSz="449263"/>
              <a:t>8</a:t>
            </a:fld>
            <a:endParaRPr lang="en-US" sz="1200">
              <a:latin typeface="Calibri" pitchFamily="34"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EEA2EE-9A4C-477A-88D2-98617D690E86}" type="slidenum">
              <a:rPr lang="en-US"/>
              <a:pPr fontAlgn="base">
                <a:spcBef>
                  <a:spcPct val="0"/>
                </a:spcBef>
                <a:spcAft>
                  <a:spcPct val="0"/>
                </a:spcAft>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2.png"/><Relationship Id="rId1" Type="http://schemas.openxmlformats.org/officeDocument/2006/relationships/themeOverride" Target="../theme/themeOverride3.xml"/><Relationship Id="rId2"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4.png"/><Relationship Id="rId1" Type="http://schemas.openxmlformats.org/officeDocument/2006/relationships/themeOverride" Target="../theme/themeOverride4.xml"/><Relationship Id="rId2"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7.png"/><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12" descr="PPT-White-Cover-Graphic.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Picture 9" descr="Nielsen_S.png"/>
          <p:cNvPicPr>
            <a:picLocks noChangeAspect="1"/>
          </p:cNvPicPr>
          <p:nvPr/>
        </p:nvPicPr>
        <p:blipFill>
          <a:blip r:embed="rId3"/>
          <a:srcRect/>
          <a:stretch>
            <a:fillRect/>
          </a:stretch>
        </p:blipFill>
        <p:spPr bwMode="auto">
          <a:xfrm>
            <a:off x="7913688" y="2438400"/>
            <a:ext cx="889000" cy="314325"/>
          </a:xfrm>
          <a:prstGeom prst="rect">
            <a:avLst/>
          </a:prstGeom>
          <a:noFill/>
          <a:ln w="9525">
            <a:noFill/>
            <a:miter lim="800000"/>
            <a:headEnd/>
            <a:tailEnd/>
          </a:ln>
        </p:spPr>
      </p:pic>
      <p:sp>
        <p:nvSpPr>
          <p:cNvPr id="2" name="Title 1"/>
          <p:cNvSpPr>
            <a:spLocks noGrp="1"/>
          </p:cNvSpPr>
          <p:nvPr>
            <p:ph type="ctrTitle"/>
          </p:nvPr>
        </p:nvSpPr>
        <p:spPr>
          <a:xfrm>
            <a:off x="3276600" y="2835276"/>
            <a:ext cx="5667603" cy="1310218"/>
          </a:xfrm>
        </p:spPr>
        <p:txBody>
          <a:bodyPr/>
          <a:lstStyle>
            <a:lvl1pPr algn="r">
              <a:lnSpc>
                <a:spcPct val="80000"/>
              </a:lnSpc>
              <a:tabLst>
                <a:tab pos="508000" algn="l"/>
              </a:tabLst>
              <a:defRPr sz="4500" b="0" cap="all" baseline="0">
                <a:solidFill>
                  <a:srgbClr val="009DD9"/>
                </a:solidFill>
              </a:defRPr>
            </a:lvl1pPr>
          </a:lstStyle>
          <a:p>
            <a:r>
              <a:rPr lang="en-US" dirty="0" smtClean="0"/>
              <a:t>Fare clic per modificare lo stile del titolo</a:t>
            </a:r>
            <a:endParaRPr lang="en-US" dirty="0"/>
          </a:p>
        </p:txBody>
      </p:sp>
      <p:sp>
        <p:nvSpPr>
          <p:cNvPr id="3" name="Subtitle 2"/>
          <p:cNvSpPr>
            <a:spLocks noGrp="1"/>
          </p:cNvSpPr>
          <p:nvPr>
            <p:ph type="subTitle" idx="1"/>
          </p:nvPr>
        </p:nvSpPr>
        <p:spPr>
          <a:xfrm>
            <a:off x="3276600" y="4154504"/>
            <a:ext cx="5667603" cy="569896"/>
          </a:xfrm>
        </p:spPr>
        <p:txBody>
          <a:bodyPr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Fare clic per modificare lo stile del sottotitolo dello schema</a:t>
            </a:r>
            <a:endParaRPr lang="en-US" dirty="0"/>
          </a:p>
        </p:txBody>
      </p:sp>
      <p:sp>
        <p:nvSpPr>
          <p:cNvPr id="12" name="Text Placeholder 2"/>
          <p:cNvSpPr>
            <a:spLocks noGrp="1"/>
          </p:cNvSpPr>
          <p:nvPr>
            <p:ph type="body" idx="17"/>
          </p:nvPr>
        </p:nvSpPr>
        <p:spPr>
          <a:xfrm>
            <a:off x="6040439" y="5998464"/>
            <a:ext cx="2891063" cy="697394"/>
          </a:xfrm>
        </p:spPr>
        <p:txBody>
          <a:bodyPr anchor="b"/>
          <a:lstStyle>
            <a:lvl1pPr marL="0" indent="0" algn="r">
              <a:lnSpc>
                <a:spcPct val="100000"/>
              </a:lnSpc>
              <a:spcBef>
                <a:spcPts val="0"/>
              </a:spcBef>
              <a:buNone/>
              <a:defRPr sz="1200" b="0">
                <a:solidFill>
                  <a:srgbClr val="5F5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hart with Call Out">
    <p:spTree>
      <p:nvGrpSpPr>
        <p:cNvPr id="1" name=""/>
        <p:cNvGrpSpPr/>
        <p:nvPr/>
      </p:nvGrpSpPr>
      <p:grpSpPr>
        <a:xfrm>
          <a:off x="0" y="0"/>
          <a:ext cx="0" cy="0"/>
          <a:chOff x="0" y="0"/>
          <a:chExt cx="0" cy="0"/>
        </a:xfrm>
      </p:grpSpPr>
      <p:pic>
        <p:nvPicPr>
          <p:cNvPr id="8" name="Picture 16" descr="PPT-Chart-Template.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 name="Rectangle 18"/>
          <p:cNvSpPr/>
          <p:nvPr/>
        </p:nvSpPr>
        <p:spPr bwMode="gray">
          <a:xfrm rot="16200000">
            <a:off x="-1077913" y="5583238"/>
            <a:ext cx="2365375" cy="184150"/>
          </a:xfrm>
          <a:prstGeom prst="rect">
            <a:avLst/>
          </a:prstGeom>
        </p:spPr>
        <p:txBody>
          <a:bodyPr wrap="none">
            <a:spAutoFit/>
          </a:bodyPr>
          <a:lstStyle/>
          <a:p>
            <a:pPr fontAlgn="auto">
              <a:spcBef>
                <a:spcPct val="50000"/>
              </a:spcBef>
              <a:spcAft>
                <a:spcPts val="0"/>
              </a:spcAft>
              <a:defRPr/>
            </a:pPr>
            <a:r>
              <a:rPr lang="en-US" sz="600" dirty="0">
                <a:solidFill>
                  <a:srgbClr val="5F5F5F"/>
                </a:solidFill>
                <a:latin typeface="Calibri"/>
                <a:cs typeface="Calibri"/>
              </a:rPr>
              <a:t>Copyright ©2013 The Nielsen Company. Confidential and proprietary.</a:t>
            </a:r>
          </a:p>
        </p:txBody>
      </p:sp>
      <p:sp>
        <p:nvSpPr>
          <p:cNvPr id="10" name="Text Box 17"/>
          <p:cNvSpPr txBox="1">
            <a:spLocks noChangeArrowheads="1"/>
          </p:cNvSpPr>
          <p:nvPr/>
        </p:nvSpPr>
        <p:spPr bwMode="auto">
          <a:xfrm>
            <a:off x="8880475" y="6600825"/>
            <a:ext cx="134938" cy="138113"/>
          </a:xfrm>
          <a:prstGeom prst="rect">
            <a:avLst/>
          </a:prstGeom>
          <a:noFill/>
          <a:ln w="9525">
            <a:noFill/>
            <a:miter lim="800000"/>
            <a:headEnd/>
            <a:tailEnd/>
          </a:ln>
          <a:effectLst/>
        </p:spPr>
        <p:txBody>
          <a:bodyPr wrap="none" lIns="0" tIns="0" rIns="0" bIns="0" anchor="ctr">
            <a:spAutoFit/>
          </a:bodyPr>
          <a:lstStyle/>
          <a:p>
            <a:pPr algn="ctr" fontAlgn="auto">
              <a:spcBef>
                <a:spcPts val="0"/>
              </a:spcBef>
              <a:spcAft>
                <a:spcPts val="0"/>
              </a:spcAft>
              <a:defRPr/>
            </a:pPr>
            <a:fld id="{F8891E9E-2154-49F6-BA2F-73165302E2FD}" type="slidenum">
              <a:rPr lang="en-US" sz="900">
                <a:solidFill>
                  <a:srgbClr val="009DD9"/>
                </a:solidFill>
                <a:latin typeface="+mn-lt"/>
              </a:rPr>
              <a:pPr algn="ctr" fontAlgn="auto">
                <a:spcBef>
                  <a:spcPts val="0"/>
                </a:spcBef>
                <a:spcAft>
                  <a:spcPts val="0"/>
                </a:spcAft>
                <a:defRPr/>
              </a:pPr>
              <a:t>‹n.›</a:t>
            </a:fld>
            <a:endParaRPr lang="en-US" sz="900" dirty="0">
              <a:solidFill>
                <a:srgbClr val="009DD9"/>
              </a:solidFill>
              <a:latin typeface="+mn-lt"/>
            </a:endParaRPr>
          </a:p>
        </p:txBody>
      </p:sp>
      <p:sp>
        <p:nvSpPr>
          <p:cNvPr id="7" name="Text Placeholder 2"/>
          <p:cNvSpPr>
            <a:spLocks noGrp="1"/>
          </p:cNvSpPr>
          <p:nvPr>
            <p:ph type="body" idx="14"/>
          </p:nvPr>
        </p:nvSpPr>
        <p:spPr>
          <a:xfrm>
            <a:off x="594360" y="1801368"/>
            <a:ext cx="7876476" cy="251618"/>
          </a:xfrm>
        </p:spPr>
        <p:txBody>
          <a:bodyPr tIns="0" bIns="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2"/>
          <p:cNvSpPr>
            <a:spLocks noGrp="1"/>
          </p:cNvSpPr>
          <p:nvPr>
            <p:ph type="body" idx="15"/>
          </p:nvPr>
        </p:nvSpPr>
        <p:spPr>
          <a:xfrm>
            <a:off x="685800" y="5769864"/>
            <a:ext cx="7781544" cy="399086"/>
          </a:xfrm>
          <a:solidFill>
            <a:srgbClr val="009DD9"/>
          </a:solidFill>
          <a:ln>
            <a:noFill/>
          </a:ln>
        </p:spPr>
        <p:txBody>
          <a:bodyPr tIns="0" bIns="0" anchor="ctr"/>
          <a:lstStyle>
            <a:lvl1pPr marL="0" indent="0" algn="ctr">
              <a:spcBef>
                <a:spcPts val="0"/>
              </a:spcBef>
              <a:buNone/>
              <a:defRPr sz="1800" b="0"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758952" y="2177748"/>
            <a:ext cx="7711884" cy="3238754"/>
          </a:xfrm>
        </p:spPr>
        <p:txBody>
          <a:bodyPr wrap="none" rtlCol="0">
            <a:noAutofit/>
          </a:bodyPr>
          <a:lstStyle>
            <a:lvl1pPr>
              <a:buFontTx/>
              <a:buNone/>
              <a:defRPr/>
            </a:lvl1pPr>
          </a:lstStyle>
          <a:p>
            <a:pPr lvl="0"/>
            <a:r>
              <a:rPr lang="en-US" noProof="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dirty="0" smtClean="0"/>
              <a:t>Fare clic per modificare lo stile del titolo</a:t>
            </a:r>
            <a:endParaRPr lang="en-US" dirty="0"/>
          </a:p>
        </p:txBody>
      </p:sp>
      <p:sp>
        <p:nvSpPr>
          <p:cNvPr id="16" name="Text Placeholder 2"/>
          <p:cNvSpPr>
            <a:spLocks noGrp="1"/>
          </p:cNvSpPr>
          <p:nvPr>
            <p:ph type="body" idx="13"/>
          </p:nvPr>
        </p:nvSpPr>
        <p:spPr>
          <a:xfrm>
            <a:off x="594360" y="1280160"/>
            <a:ext cx="8160322" cy="315118"/>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2"/>
          <p:cNvSpPr>
            <a:spLocks noGrp="1"/>
          </p:cNvSpPr>
          <p:nvPr>
            <p:ph type="body" idx="17"/>
          </p:nvPr>
        </p:nvSpPr>
        <p:spPr>
          <a:xfrm>
            <a:off x="594360" y="6373368"/>
            <a:ext cx="8165465" cy="36576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2 Chart Slide">
    <p:spTree>
      <p:nvGrpSpPr>
        <p:cNvPr id="1" name=""/>
        <p:cNvGrpSpPr/>
        <p:nvPr/>
      </p:nvGrpSpPr>
      <p:grpSpPr>
        <a:xfrm>
          <a:off x="0" y="0"/>
          <a:ext cx="0" cy="0"/>
          <a:chOff x="0" y="0"/>
          <a:chExt cx="0" cy="0"/>
        </a:xfrm>
      </p:grpSpPr>
      <p:pic>
        <p:nvPicPr>
          <p:cNvPr id="9" name="Picture 16" descr="PPT-Chart-Template.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18"/>
          <p:cNvSpPr/>
          <p:nvPr/>
        </p:nvSpPr>
        <p:spPr bwMode="gray">
          <a:xfrm rot="16200000">
            <a:off x="-1077913" y="5583238"/>
            <a:ext cx="2365375" cy="184150"/>
          </a:xfrm>
          <a:prstGeom prst="rect">
            <a:avLst/>
          </a:prstGeom>
        </p:spPr>
        <p:txBody>
          <a:bodyPr wrap="none">
            <a:spAutoFit/>
          </a:bodyPr>
          <a:lstStyle/>
          <a:p>
            <a:pPr fontAlgn="auto">
              <a:spcBef>
                <a:spcPct val="50000"/>
              </a:spcBef>
              <a:spcAft>
                <a:spcPts val="0"/>
              </a:spcAft>
              <a:defRPr/>
            </a:pPr>
            <a:r>
              <a:rPr lang="en-US" sz="600" dirty="0">
                <a:solidFill>
                  <a:srgbClr val="5F5F5F"/>
                </a:solidFill>
                <a:latin typeface="Calibri"/>
                <a:cs typeface="Calibri"/>
              </a:rPr>
              <a:t>Copyright ©2013 The Nielsen Company. Confidential and proprietary.</a:t>
            </a:r>
          </a:p>
        </p:txBody>
      </p:sp>
      <p:sp>
        <p:nvSpPr>
          <p:cNvPr id="11" name="Text Box 17"/>
          <p:cNvSpPr txBox="1">
            <a:spLocks noChangeArrowheads="1"/>
          </p:cNvSpPr>
          <p:nvPr/>
        </p:nvSpPr>
        <p:spPr bwMode="auto">
          <a:xfrm>
            <a:off x="8880475" y="6600825"/>
            <a:ext cx="134938" cy="138113"/>
          </a:xfrm>
          <a:prstGeom prst="rect">
            <a:avLst/>
          </a:prstGeom>
          <a:noFill/>
          <a:ln w="9525">
            <a:noFill/>
            <a:miter lim="800000"/>
            <a:headEnd/>
            <a:tailEnd/>
          </a:ln>
          <a:effectLst/>
        </p:spPr>
        <p:txBody>
          <a:bodyPr wrap="none" lIns="0" tIns="0" rIns="0" bIns="0" anchor="ctr">
            <a:spAutoFit/>
          </a:bodyPr>
          <a:lstStyle/>
          <a:p>
            <a:pPr algn="ctr" fontAlgn="auto">
              <a:spcBef>
                <a:spcPts val="0"/>
              </a:spcBef>
              <a:spcAft>
                <a:spcPts val="0"/>
              </a:spcAft>
              <a:defRPr/>
            </a:pPr>
            <a:fld id="{378756AE-695D-4543-B224-04FE4FAB94B5}" type="slidenum">
              <a:rPr lang="en-US" sz="900">
                <a:solidFill>
                  <a:srgbClr val="009DD9"/>
                </a:solidFill>
                <a:latin typeface="+mn-lt"/>
              </a:rPr>
              <a:pPr algn="ctr" fontAlgn="auto">
                <a:spcBef>
                  <a:spcPts val="0"/>
                </a:spcBef>
                <a:spcAft>
                  <a:spcPts val="0"/>
                </a:spcAft>
                <a:defRPr/>
              </a:pPr>
              <a:t>‹n.›</a:t>
            </a:fld>
            <a:endParaRPr lang="en-US" sz="900" dirty="0">
              <a:solidFill>
                <a:srgbClr val="009DD9"/>
              </a:solidFill>
              <a:latin typeface="+mn-lt"/>
            </a:endParaRPr>
          </a:p>
        </p:txBody>
      </p:sp>
      <p:sp>
        <p:nvSpPr>
          <p:cNvPr id="7" name="Text Placeholder 2"/>
          <p:cNvSpPr>
            <a:spLocks noGrp="1"/>
          </p:cNvSpPr>
          <p:nvPr>
            <p:ph type="body" idx="14"/>
          </p:nvPr>
        </p:nvSpPr>
        <p:spPr>
          <a:xfrm>
            <a:off x="594360" y="1801368"/>
            <a:ext cx="4087178" cy="177006"/>
          </a:xfrm>
        </p:spPr>
        <p:txBody>
          <a:bodyPr tIns="0" bIns="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711200" y="2238121"/>
            <a:ext cx="3970338" cy="3238754"/>
          </a:xfrm>
        </p:spPr>
        <p:txBody>
          <a:bodyPr wrap="none" rtlCol="0">
            <a:noAutofit/>
          </a:bodyPr>
          <a:lstStyle>
            <a:lvl1pPr>
              <a:buFontTx/>
              <a:buNone/>
              <a:defRPr/>
            </a:lvl1pPr>
          </a:lstStyle>
          <a:p>
            <a:pPr lvl="0"/>
            <a:r>
              <a:rPr lang="en-US" noProof="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dirty="0" smtClean="0"/>
              <a:t>Fare clic per modificare lo stile del titolo</a:t>
            </a:r>
            <a:endParaRPr lang="en-US" dirty="0"/>
          </a:p>
        </p:txBody>
      </p:sp>
      <p:sp>
        <p:nvSpPr>
          <p:cNvPr id="16" name="Text Placeholder 2"/>
          <p:cNvSpPr>
            <a:spLocks noGrp="1"/>
          </p:cNvSpPr>
          <p:nvPr>
            <p:ph type="body" idx="13"/>
          </p:nvPr>
        </p:nvSpPr>
        <p:spPr>
          <a:xfrm>
            <a:off x="594360" y="1280160"/>
            <a:ext cx="8160322" cy="315118"/>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Chart Placeholder 12"/>
          <p:cNvSpPr>
            <a:spLocks noGrp="1"/>
          </p:cNvSpPr>
          <p:nvPr>
            <p:ph type="chart" sz="quarter" idx="18"/>
          </p:nvPr>
        </p:nvSpPr>
        <p:spPr>
          <a:xfrm>
            <a:off x="4862512" y="2238121"/>
            <a:ext cx="3970338" cy="3238754"/>
          </a:xfrm>
        </p:spPr>
        <p:txBody>
          <a:bodyPr wrap="none" rtlCol="0">
            <a:noAutofit/>
          </a:bodyPr>
          <a:lstStyle>
            <a:lvl1pPr>
              <a:buFontTx/>
              <a:buNone/>
              <a:defRPr/>
            </a:lvl1pPr>
          </a:lstStyle>
          <a:p>
            <a:pPr lvl="0"/>
            <a:r>
              <a:rPr lang="en-US" noProof="0" smtClean="0"/>
              <a:t>Click icon to add chart</a:t>
            </a:r>
            <a:endParaRPr lang="en-US" noProof="0" dirty="0"/>
          </a:p>
        </p:txBody>
      </p:sp>
      <p:sp>
        <p:nvSpPr>
          <p:cNvPr id="15" name="Text Placeholder 2"/>
          <p:cNvSpPr>
            <a:spLocks noGrp="1"/>
          </p:cNvSpPr>
          <p:nvPr>
            <p:ph type="body" idx="19"/>
          </p:nvPr>
        </p:nvSpPr>
        <p:spPr>
          <a:xfrm>
            <a:off x="4811042" y="1801368"/>
            <a:ext cx="4087178" cy="177006"/>
          </a:xfrm>
        </p:spPr>
        <p:txBody>
          <a:bodyPr tIns="0" bIns="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Placeholder 2"/>
          <p:cNvSpPr>
            <a:spLocks noGrp="1"/>
          </p:cNvSpPr>
          <p:nvPr>
            <p:ph type="body" idx="15"/>
          </p:nvPr>
        </p:nvSpPr>
        <p:spPr>
          <a:xfrm>
            <a:off x="594360" y="6373368"/>
            <a:ext cx="8165465" cy="36576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able Slide">
    <p:spTree>
      <p:nvGrpSpPr>
        <p:cNvPr id="1" name=""/>
        <p:cNvGrpSpPr/>
        <p:nvPr/>
      </p:nvGrpSpPr>
      <p:grpSpPr>
        <a:xfrm>
          <a:off x="0" y="0"/>
          <a:ext cx="0" cy="0"/>
          <a:chOff x="0" y="0"/>
          <a:chExt cx="0" cy="0"/>
        </a:xfrm>
      </p:grpSpPr>
      <p:pic>
        <p:nvPicPr>
          <p:cNvPr id="7" name="Picture 11" descr="PPT-Chart-Template.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Rectangle 15"/>
          <p:cNvSpPr/>
          <p:nvPr/>
        </p:nvSpPr>
        <p:spPr bwMode="gray">
          <a:xfrm rot="16200000">
            <a:off x="-1077913" y="5583238"/>
            <a:ext cx="2365375" cy="184150"/>
          </a:xfrm>
          <a:prstGeom prst="rect">
            <a:avLst/>
          </a:prstGeom>
        </p:spPr>
        <p:txBody>
          <a:bodyPr wrap="none">
            <a:spAutoFit/>
          </a:bodyPr>
          <a:lstStyle/>
          <a:p>
            <a:pPr fontAlgn="auto">
              <a:spcBef>
                <a:spcPct val="50000"/>
              </a:spcBef>
              <a:spcAft>
                <a:spcPts val="0"/>
              </a:spcAft>
              <a:defRPr/>
            </a:pPr>
            <a:r>
              <a:rPr lang="en-US" sz="600" dirty="0">
                <a:solidFill>
                  <a:srgbClr val="5F5F5F"/>
                </a:solidFill>
                <a:latin typeface="Calibri"/>
                <a:cs typeface="Calibri"/>
              </a:rPr>
              <a:t>Copyright ©2013 The Nielsen Company. Confidential and proprietary.</a:t>
            </a:r>
          </a:p>
        </p:txBody>
      </p:sp>
      <p:sp>
        <p:nvSpPr>
          <p:cNvPr id="10" name="Text Box 17"/>
          <p:cNvSpPr txBox="1">
            <a:spLocks noChangeArrowheads="1"/>
          </p:cNvSpPr>
          <p:nvPr/>
        </p:nvSpPr>
        <p:spPr bwMode="auto">
          <a:xfrm>
            <a:off x="8880475" y="6600825"/>
            <a:ext cx="134938" cy="138113"/>
          </a:xfrm>
          <a:prstGeom prst="rect">
            <a:avLst/>
          </a:prstGeom>
          <a:noFill/>
          <a:ln w="9525">
            <a:noFill/>
            <a:miter lim="800000"/>
            <a:headEnd/>
            <a:tailEnd/>
          </a:ln>
          <a:effectLst/>
        </p:spPr>
        <p:txBody>
          <a:bodyPr wrap="none" lIns="0" tIns="0" rIns="0" bIns="0" anchor="ctr">
            <a:spAutoFit/>
          </a:bodyPr>
          <a:lstStyle/>
          <a:p>
            <a:pPr algn="ctr" fontAlgn="auto">
              <a:spcBef>
                <a:spcPts val="0"/>
              </a:spcBef>
              <a:spcAft>
                <a:spcPts val="0"/>
              </a:spcAft>
              <a:defRPr/>
            </a:pPr>
            <a:fld id="{A97862C8-9F84-446F-BCD4-128CDD56F540}" type="slidenum">
              <a:rPr lang="en-US" sz="900">
                <a:solidFill>
                  <a:srgbClr val="009DD9"/>
                </a:solidFill>
                <a:latin typeface="+mn-lt"/>
              </a:rPr>
              <a:pPr algn="ctr" fontAlgn="auto">
                <a:spcBef>
                  <a:spcPts val="0"/>
                </a:spcBef>
                <a:spcAft>
                  <a:spcPts val="0"/>
                </a:spcAft>
                <a:defRPr/>
              </a:pPr>
              <a:t>‹n.›</a:t>
            </a:fld>
            <a:endParaRPr lang="en-US" sz="900" dirty="0">
              <a:solidFill>
                <a:srgbClr val="009DD9"/>
              </a:solidFill>
              <a:latin typeface="+mn-lt"/>
            </a:endParaRPr>
          </a:p>
        </p:txBody>
      </p:sp>
      <p:sp>
        <p:nvSpPr>
          <p:cNvPr id="6" name="Table Placeholder 5"/>
          <p:cNvSpPr>
            <a:spLocks noGrp="1"/>
          </p:cNvSpPr>
          <p:nvPr>
            <p:ph type="tbl" sz="quarter" idx="13"/>
          </p:nvPr>
        </p:nvSpPr>
        <p:spPr>
          <a:xfrm>
            <a:off x="776657" y="1947672"/>
            <a:ext cx="7614868" cy="3462338"/>
          </a:xfrm>
        </p:spPr>
        <p:txBody>
          <a:bodyPr rtlCol="0">
            <a:noAutofit/>
          </a:bodyPr>
          <a:lstStyle>
            <a:lvl1pPr marL="0" indent="0">
              <a:buFontTx/>
              <a:buNone/>
              <a:defRPr/>
            </a:lvl1pPr>
          </a:lstStyle>
          <a:p>
            <a:pPr lvl="0"/>
            <a:r>
              <a:rPr lang="en-US" noProof="0" smtClean="0"/>
              <a:t>Click icon to add table</a:t>
            </a:r>
            <a:endParaRPr lang="en-US" noProof="0" dirty="0"/>
          </a:p>
        </p:txBody>
      </p:sp>
      <p:sp>
        <p:nvSpPr>
          <p:cNvPr id="4" name="Title 3"/>
          <p:cNvSpPr>
            <a:spLocks noGrp="1"/>
          </p:cNvSpPr>
          <p:nvPr>
            <p:ph type="title"/>
          </p:nvPr>
        </p:nvSpPr>
        <p:spPr/>
        <p:txBody>
          <a:bodyPr/>
          <a:lstStyle>
            <a:lvl1pPr>
              <a:defRPr baseline="0"/>
            </a:lvl1pPr>
          </a:lstStyle>
          <a:p>
            <a:r>
              <a:rPr lang="en-US" dirty="0" smtClean="0"/>
              <a:t>Fare clic per modificare lo stile del titolo</a:t>
            </a:r>
            <a:endParaRPr lang="en-US" dirty="0"/>
          </a:p>
        </p:txBody>
      </p:sp>
      <p:sp>
        <p:nvSpPr>
          <p:cNvPr id="11" name="Text Placeholder 2"/>
          <p:cNvSpPr>
            <a:spLocks noGrp="1"/>
          </p:cNvSpPr>
          <p:nvPr>
            <p:ph type="body" idx="15"/>
          </p:nvPr>
        </p:nvSpPr>
        <p:spPr>
          <a:xfrm>
            <a:off x="594360" y="1280160"/>
            <a:ext cx="8160322" cy="315118"/>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Text Placeholder 2"/>
          <p:cNvSpPr>
            <a:spLocks noGrp="1"/>
          </p:cNvSpPr>
          <p:nvPr>
            <p:ph type="body" idx="16"/>
          </p:nvPr>
        </p:nvSpPr>
        <p:spPr>
          <a:xfrm>
            <a:off x="594360" y="6373368"/>
            <a:ext cx="8165465" cy="36576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Full Picture Slide">
    <p:bg>
      <p:bgPr>
        <a:solidFill>
          <a:schemeClr val="bg1"/>
        </a:solidFill>
        <a:effectLst/>
      </p:bgPr>
    </p:bg>
    <p:spTree>
      <p:nvGrpSpPr>
        <p:cNvPr id="1" name=""/>
        <p:cNvGrpSpPr/>
        <p:nvPr/>
      </p:nvGrpSpPr>
      <p:grpSpPr>
        <a:xfrm>
          <a:off x="0" y="0"/>
          <a:ext cx="0" cy="0"/>
          <a:chOff x="0" y="0"/>
          <a:chExt cx="0" cy="0"/>
        </a:xfrm>
      </p:grpSpPr>
      <p:pic>
        <p:nvPicPr>
          <p:cNvPr id="2" name="Picture 1" descr="PPT-Full-Image-Template-3.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Rectangle 3"/>
          <p:cNvSpPr/>
          <p:nvPr/>
        </p:nvSpPr>
        <p:spPr bwMode="gray">
          <a:xfrm rot="16200000">
            <a:off x="-1077913" y="5583238"/>
            <a:ext cx="2365375" cy="184150"/>
          </a:xfrm>
          <a:prstGeom prst="rect">
            <a:avLst/>
          </a:prstGeom>
        </p:spPr>
        <p:txBody>
          <a:bodyPr wrap="none">
            <a:spAutoFit/>
          </a:bodyPr>
          <a:lstStyle/>
          <a:p>
            <a:pPr fontAlgn="auto">
              <a:spcBef>
                <a:spcPct val="50000"/>
              </a:spcBef>
              <a:spcAft>
                <a:spcPts val="0"/>
              </a:spcAft>
              <a:defRPr/>
            </a:pPr>
            <a:r>
              <a:rPr lang="en-US" sz="600" dirty="0">
                <a:solidFill>
                  <a:srgbClr val="5F5F5F"/>
                </a:solidFill>
                <a:latin typeface="Calibri"/>
                <a:cs typeface="Calibri"/>
              </a:rPr>
              <a:t>Copyright ©2013 The Nielsen Company. Confidential and proprietary.</a:t>
            </a:r>
          </a:p>
        </p:txBody>
      </p:sp>
      <p:sp>
        <p:nvSpPr>
          <p:cNvPr id="4" name="Text Box 17"/>
          <p:cNvSpPr txBox="1">
            <a:spLocks noChangeArrowheads="1"/>
          </p:cNvSpPr>
          <p:nvPr userDrawn="1"/>
        </p:nvSpPr>
        <p:spPr bwMode="auto">
          <a:xfrm>
            <a:off x="8880475" y="6600825"/>
            <a:ext cx="134938" cy="138113"/>
          </a:xfrm>
          <a:prstGeom prst="rect">
            <a:avLst/>
          </a:prstGeom>
          <a:noFill/>
          <a:ln w="9525">
            <a:noFill/>
            <a:miter lim="800000"/>
            <a:headEnd/>
            <a:tailEnd/>
          </a:ln>
          <a:effectLst/>
        </p:spPr>
        <p:txBody>
          <a:bodyPr wrap="none" lIns="0" tIns="0" rIns="0" bIns="0" anchor="ctr">
            <a:spAutoFit/>
          </a:bodyPr>
          <a:lstStyle/>
          <a:p>
            <a:pPr algn="ctr" fontAlgn="auto">
              <a:spcBef>
                <a:spcPts val="0"/>
              </a:spcBef>
              <a:spcAft>
                <a:spcPts val="0"/>
              </a:spcAft>
              <a:defRPr/>
            </a:pPr>
            <a:fld id="{DB411F3F-E5CC-4C2C-A04F-585C3E5AA089}" type="slidenum">
              <a:rPr lang="en-US" sz="900">
                <a:solidFill>
                  <a:srgbClr val="009DD9"/>
                </a:solidFill>
                <a:latin typeface="+mn-lt"/>
              </a:rPr>
              <a:pPr algn="ctr" fontAlgn="auto">
                <a:spcBef>
                  <a:spcPts val="0"/>
                </a:spcBef>
                <a:spcAft>
                  <a:spcPts val="0"/>
                </a:spcAft>
                <a:defRPr/>
              </a:pPr>
              <a:t>‹n.›</a:t>
            </a:fld>
            <a:endParaRPr lang="en-US" sz="900" dirty="0">
              <a:solidFill>
                <a:srgbClr val="009DD9"/>
              </a:solidFill>
              <a:latin typeface="+mn-l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Divder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979453" y="3181946"/>
            <a:ext cx="6978810" cy="585216"/>
          </a:xfrm>
        </p:spPr>
        <p:txBody>
          <a:bodyPr anchor="t">
            <a:normAutofit/>
          </a:bodyPr>
          <a:lstStyle>
            <a:lvl1pPr algn="ctr">
              <a:defRPr sz="3200" b="0" cap="all"/>
            </a:lvl1pPr>
          </a:lstStyle>
          <a:p>
            <a:r>
              <a:rPr lang="en-US"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ark Divder Slide ">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bwMode="gray">
          <a:xfrm>
            <a:off x="1979453" y="3181946"/>
            <a:ext cx="6978810" cy="585216"/>
          </a:xfrm>
        </p:spPr>
        <p:txBody>
          <a:bodyPr anchor="t">
            <a:normAutofit/>
          </a:bodyPr>
          <a:lstStyle>
            <a:lvl1pPr algn="ctr">
              <a:defRPr sz="3200" b="0" cap="all"/>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ark Final Sli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90550" y="274638"/>
            <a:ext cx="7918450" cy="6016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82613" y="1125538"/>
            <a:ext cx="8191500" cy="4427537"/>
          </a:xfrm>
        </p:spPr>
        <p:txBody>
          <a:bodyPr rtlCol="0">
            <a:noAutofit/>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5" name="Picture 9" descr="Nielsen_S.png"/>
          <p:cNvPicPr>
            <a:picLocks noChangeAspect="1"/>
          </p:cNvPicPr>
          <p:nvPr/>
        </p:nvPicPr>
        <p:blipFill>
          <a:blip r:embed="rId2"/>
          <a:srcRect/>
          <a:stretch>
            <a:fillRect/>
          </a:stretch>
        </p:blipFill>
        <p:spPr bwMode="auto">
          <a:xfrm>
            <a:off x="7913688" y="2438400"/>
            <a:ext cx="889000" cy="314325"/>
          </a:xfrm>
          <a:prstGeom prst="rect">
            <a:avLst/>
          </a:prstGeom>
          <a:noFill/>
          <a:ln w="9525">
            <a:noFill/>
            <a:miter lim="800000"/>
            <a:headEnd/>
            <a:tailEnd/>
          </a:ln>
        </p:spPr>
      </p:pic>
      <p:pic>
        <p:nvPicPr>
          <p:cNvPr id="6" name="Picture 7" descr="PPT-White-Cover-Graphic-No-Image.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2" name="Text Placeholder 2"/>
          <p:cNvSpPr>
            <a:spLocks noGrp="1"/>
          </p:cNvSpPr>
          <p:nvPr>
            <p:ph type="body" idx="17"/>
          </p:nvPr>
        </p:nvSpPr>
        <p:spPr>
          <a:xfrm>
            <a:off x="6044184" y="5998464"/>
            <a:ext cx="2891063" cy="697394"/>
          </a:xfrm>
        </p:spPr>
        <p:txBody>
          <a:bodyPr anchor="b"/>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ctrTitle"/>
          </p:nvPr>
        </p:nvSpPr>
        <p:spPr>
          <a:xfrm>
            <a:off x="3276600" y="2835276"/>
            <a:ext cx="5667603" cy="1310218"/>
          </a:xfrm>
        </p:spPr>
        <p:txBody>
          <a:bodyPr/>
          <a:lstStyle>
            <a:lvl1pPr algn="r">
              <a:lnSpc>
                <a:spcPct val="80000"/>
              </a:lnSpc>
              <a:tabLst>
                <a:tab pos="508000" algn="l"/>
              </a:tabLst>
              <a:defRPr sz="4500" b="0" cap="all" baseline="0">
                <a:solidFill>
                  <a:srgbClr val="009DD9"/>
                </a:solidFill>
              </a:defRPr>
            </a:lvl1pPr>
          </a:lstStyle>
          <a:p>
            <a:r>
              <a:rPr lang="en-US" dirty="0" smtClean="0"/>
              <a:t>Fare clic per modificare lo stile del titolo</a:t>
            </a:r>
            <a:endParaRPr lang="en-US" dirty="0"/>
          </a:p>
        </p:txBody>
      </p:sp>
      <p:sp>
        <p:nvSpPr>
          <p:cNvPr id="3" name="Subtitle 2"/>
          <p:cNvSpPr>
            <a:spLocks noGrp="1"/>
          </p:cNvSpPr>
          <p:nvPr>
            <p:ph type="subTitle" idx="1"/>
          </p:nvPr>
        </p:nvSpPr>
        <p:spPr>
          <a:xfrm>
            <a:off x="3276600" y="4154504"/>
            <a:ext cx="5667603" cy="569896"/>
          </a:xfrm>
        </p:spPr>
        <p:txBody>
          <a:bodyPr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Fare clic per modificare lo stile del sottotitolo dello schema</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ark 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 name="Picture 9" descr="PPT-Black-Cover-Graphic.png"/>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6" name="Picture 18" descr="Nielsen_R.png"/>
          <p:cNvPicPr>
            <a:picLocks noChangeAspect="1"/>
          </p:cNvPicPr>
          <p:nvPr/>
        </p:nvPicPr>
        <p:blipFill>
          <a:blip r:embed="rId5"/>
          <a:srcRect/>
          <a:stretch>
            <a:fillRect/>
          </a:stretch>
        </p:blipFill>
        <p:spPr bwMode="invGray">
          <a:xfrm>
            <a:off x="363538" y="3162300"/>
            <a:ext cx="889000" cy="314325"/>
          </a:xfrm>
          <a:prstGeom prst="rect">
            <a:avLst/>
          </a:prstGeom>
          <a:noFill/>
          <a:ln w="9525">
            <a:noFill/>
            <a:miter lim="800000"/>
            <a:headEnd/>
            <a:tailEnd/>
          </a:ln>
        </p:spPr>
      </p:pic>
      <p:pic>
        <p:nvPicPr>
          <p:cNvPr id="7" name="Picture 11" descr="Nielsen_R.png"/>
          <p:cNvPicPr>
            <a:picLocks noChangeAspect="1"/>
          </p:cNvPicPr>
          <p:nvPr/>
        </p:nvPicPr>
        <p:blipFill>
          <a:blip r:embed="rId5"/>
          <a:srcRect/>
          <a:stretch>
            <a:fillRect/>
          </a:stretch>
        </p:blipFill>
        <p:spPr bwMode="invGray">
          <a:xfrm>
            <a:off x="363538" y="3162300"/>
            <a:ext cx="889000" cy="314325"/>
          </a:xfrm>
          <a:prstGeom prst="rect">
            <a:avLst/>
          </a:prstGeom>
          <a:noFill/>
          <a:ln w="9525">
            <a:noFill/>
            <a:miter lim="800000"/>
            <a:headEnd/>
            <a:tailEnd/>
          </a:ln>
        </p:spPr>
      </p:pic>
      <p:pic>
        <p:nvPicPr>
          <p:cNvPr id="8" name="Picture 19" descr="Nielsen_R.png"/>
          <p:cNvPicPr>
            <a:picLocks noChangeAspect="1"/>
          </p:cNvPicPr>
          <p:nvPr/>
        </p:nvPicPr>
        <p:blipFill>
          <a:blip r:embed="rId5"/>
          <a:srcRect/>
          <a:stretch>
            <a:fillRect/>
          </a:stretch>
        </p:blipFill>
        <p:spPr bwMode="invGray">
          <a:xfrm>
            <a:off x="363538" y="3162300"/>
            <a:ext cx="889000" cy="314325"/>
          </a:xfrm>
          <a:prstGeom prst="rect">
            <a:avLst/>
          </a:prstGeom>
          <a:noFill/>
          <a:ln w="9525">
            <a:noFill/>
            <a:miter lim="800000"/>
            <a:headEnd/>
            <a:tailEnd/>
          </a:ln>
        </p:spPr>
      </p:pic>
      <p:sp>
        <p:nvSpPr>
          <p:cNvPr id="3" name="Subtitle 2"/>
          <p:cNvSpPr>
            <a:spLocks noGrp="1"/>
          </p:cNvSpPr>
          <p:nvPr>
            <p:ph type="subTitle" idx="1"/>
          </p:nvPr>
        </p:nvSpPr>
        <p:spPr>
          <a:xfrm>
            <a:off x="247426" y="4797429"/>
            <a:ext cx="5486400" cy="665162"/>
          </a:xfrm>
        </p:spPr>
        <p:txBody>
          <a:bodyPr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Fare clic per modificare lo stile del sottotitolo dello schema</a:t>
            </a:r>
            <a:endParaRPr lang="en-US" dirty="0"/>
          </a:p>
        </p:txBody>
      </p:sp>
      <p:sp>
        <p:nvSpPr>
          <p:cNvPr id="15" name="Text Placeholder 2"/>
          <p:cNvSpPr>
            <a:spLocks noGrp="1"/>
          </p:cNvSpPr>
          <p:nvPr>
            <p:ph type="body" idx="17"/>
          </p:nvPr>
        </p:nvSpPr>
        <p:spPr>
          <a:xfrm>
            <a:off x="247426" y="5997616"/>
            <a:ext cx="2891063" cy="697394"/>
          </a:xfrm>
        </p:spPr>
        <p:txBody>
          <a:bodyPr anchor="b"/>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itle 1"/>
          <p:cNvSpPr>
            <a:spLocks noGrp="1"/>
          </p:cNvSpPr>
          <p:nvPr>
            <p:ph type="ctrTitle"/>
          </p:nvPr>
        </p:nvSpPr>
        <p:spPr>
          <a:xfrm>
            <a:off x="246889" y="3488801"/>
            <a:ext cx="5486938" cy="1310218"/>
          </a:xfrm>
        </p:spPr>
        <p:txBody>
          <a:bodyPr/>
          <a:lstStyle>
            <a:lvl1pPr algn="l">
              <a:lnSpc>
                <a:spcPct val="80000"/>
              </a:lnSpc>
              <a:tabLst>
                <a:tab pos="508000" algn="l"/>
              </a:tabLst>
              <a:defRPr sz="4500" b="0" cap="all" baseline="0">
                <a:solidFill>
                  <a:srgbClr val="009DD9"/>
                </a:solidFill>
              </a:defRPr>
            </a:lvl1pPr>
          </a:lstStyle>
          <a:p>
            <a:r>
              <a:rPr lang="en-US" dirty="0" smtClean="0"/>
              <a:t>Fare clic per modificare lo stile del titolo</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ark Title Slide 2">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 name="Picture 10" descr="PPT-Black-Cover-Graphic-No-Image.png"/>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6" name="Picture 18" descr="Nielsen_R.png"/>
          <p:cNvPicPr>
            <a:picLocks noChangeAspect="1"/>
          </p:cNvPicPr>
          <p:nvPr/>
        </p:nvPicPr>
        <p:blipFill>
          <a:blip r:embed="rId5"/>
          <a:srcRect/>
          <a:stretch>
            <a:fillRect/>
          </a:stretch>
        </p:blipFill>
        <p:spPr bwMode="invGray">
          <a:xfrm>
            <a:off x="363538" y="3162300"/>
            <a:ext cx="889000" cy="314325"/>
          </a:xfrm>
          <a:prstGeom prst="rect">
            <a:avLst/>
          </a:prstGeom>
          <a:noFill/>
          <a:ln w="9525">
            <a:noFill/>
            <a:miter lim="800000"/>
            <a:headEnd/>
            <a:tailEnd/>
          </a:ln>
        </p:spPr>
      </p:pic>
      <p:pic>
        <p:nvPicPr>
          <p:cNvPr id="7" name="Picture 11" descr="Nielsen_R.png"/>
          <p:cNvPicPr>
            <a:picLocks noChangeAspect="1"/>
          </p:cNvPicPr>
          <p:nvPr/>
        </p:nvPicPr>
        <p:blipFill>
          <a:blip r:embed="rId5"/>
          <a:srcRect/>
          <a:stretch>
            <a:fillRect/>
          </a:stretch>
        </p:blipFill>
        <p:spPr bwMode="invGray">
          <a:xfrm>
            <a:off x="363538" y="3162300"/>
            <a:ext cx="889000" cy="314325"/>
          </a:xfrm>
          <a:prstGeom prst="rect">
            <a:avLst/>
          </a:prstGeom>
          <a:noFill/>
          <a:ln w="9525">
            <a:noFill/>
            <a:miter lim="800000"/>
            <a:headEnd/>
            <a:tailEnd/>
          </a:ln>
        </p:spPr>
      </p:pic>
      <p:pic>
        <p:nvPicPr>
          <p:cNvPr id="8" name="Picture 19" descr="Nielsen_R.png"/>
          <p:cNvPicPr>
            <a:picLocks noChangeAspect="1"/>
          </p:cNvPicPr>
          <p:nvPr/>
        </p:nvPicPr>
        <p:blipFill>
          <a:blip r:embed="rId5"/>
          <a:srcRect/>
          <a:stretch>
            <a:fillRect/>
          </a:stretch>
        </p:blipFill>
        <p:spPr bwMode="invGray">
          <a:xfrm>
            <a:off x="363538" y="3162300"/>
            <a:ext cx="889000" cy="314325"/>
          </a:xfrm>
          <a:prstGeom prst="rect">
            <a:avLst/>
          </a:prstGeom>
          <a:noFill/>
          <a:ln w="9525">
            <a:noFill/>
            <a:miter lim="800000"/>
            <a:headEnd/>
            <a:tailEnd/>
          </a:ln>
        </p:spPr>
      </p:pic>
      <p:sp>
        <p:nvSpPr>
          <p:cNvPr id="3" name="Subtitle 2"/>
          <p:cNvSpPr>
            <a:spLocks noGrp="1"/>
          </p:cNvSpPr>
          <p:nvPr>
            <p:ph type="subTitle" idx="1"/>
          </p:nvPr>
        </p:nvSpPr>
        <p:spPr>
          <a:xfrm>
            <a:off x="247426" y="4797429"/>
            <a:ext cx="5486400" cy="665162"/>
          </a:xfrm>
        </p:spPr>
        <p:txBody>
          <a:bodyPr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Fare clic per modificare lo stile del sottotitolo dello schema</a:t>
            </a:r>
            <a:endParaRPr lang="en-US" dirty="0"/>
          </a:p>
        </p:txBody>
      </p:sp>
      <p:sp>
        <p:nvSpPr>
          <p:cNvPr id="15" name="Text Placeholder 2"/>
          <p:cNvSpPr>
            <a:spLocks noGrp="1"/>
          </p:cNvSpPr>
          <p:nvPr>
            <p:ph type="body" idx="17"/>
          </p:nvPr>
        </p:nvSpPr>
        <p:spPr>
          <a:xfrm>
            <a:off x="247426" y="5998464"/>
            <a:ext cx="2891063" cy="697394"/>
          </a:xfrm>
        </p:spPr>
        <p:txBody>
          <a:bodyPr anchor="b"/>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itle 1"/>
          <p:cNvSpPr>
            <a:spLocks noGrp="1"/>
          </p:cNvSpPr>
          <p:nvPr>
            <p:ph type="ctrTitle"/>
          </p:nvPr>
        </p:nvSpPr>
        <p:spPr>
          <a:xfrm>
            <a:off x="246889" y="3488801"/>
            <a:ext cx="5486938" cy="1310218"/>
          </a:xfrm>
        </p:spPr>
        <p:txBody>
          <a:bodyPr/>
          <a:lstStyle>
            <a:lvl1pPr algn="l">
              <a:lnSpc>
                <a:spcPct val="80000"/>
              </a:lnSpc>
              <a:tabLst>
                <a:tab pos="508000" algn="l"/>
              </a:tabLst>
              <a:defRPr sz="4500" b="0" cap="all" baseline="0">
                <a:solidFill>
                  <a:srgbClr val="009DD9"/>
                </a:solidFill>
              </a:defRPr>
            </a:lvl1pPr>
          </a:lstStyle>
          <a:p>
            <a:r>
              <a:rPr lang="en-US" dirty="0" smtClean="0"/>
              <a:t>Fare clic per modificare lo stile del titolo</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594360" y="676656"/>
            <a:ext cx="8165465" cy="571500"/>
          </a:xfrm>
        </p:spPr>
        <p:txBody>
          <a:bodyPr/>
          <a:lstStyle>
            <a:lvl1pPr>
              <a:defRPr baseline="0">
                <a:solidFill>
                  <a:srgbClr val="009DD9"/>
                </a:solidFill>
              </a:defRPr>
            </a:lvl1pPr>
          </a:lstStyle>
          <a:p>
            <a:r>
              <a:rPr lang="en-US" dirty="0" smtClean="0"/>
              <a:t>Fare clic per modificare lo stile del titolo</a:t>
            </a:r>
            <a:endParaRPr lang="en-US" dirty="0"/>
          </a:p>
        </p:txBody>
      </p:sp>
      <p:sp>
        <p:nvSpPr>
          <p:cNvPr id="8" name="Text Placeholder 2"/>
          <p:cNvSpPr>
            <a:spLocks noGrp="1"/>
          </p:cNvSpPr>
          <p:nvPr>
            <p:ph type="body" idx="13"/>
          </p:nvPr>
        </p:nvSpPr>
        <p:spPr>
          <a:xfrm>
            <a:off x="594360" y="1280160"/>
            <a:ext cx="8165465" cy="315118"/>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0" y="2020824"/>
            <a:ext cx="8165465" cy="4079875"/>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6373368"/>
            <a:ext cx="8165465" cy="36576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grpSp>
        <p:nvGrpSpPr>
          <p:cNvPr id="6" name="Group 5"/>
          <p:cNvGrpSpPr>
            <a:grpSpLocks/>
          </p:cNvGrpSpPr>
          <p:nvPr/>
        </p:nvGrpSpPr>
        <p:grpSpPr bwMode="auto">
          <a:xfrm>
            <a:off x="0" y="0"/>
            <a:ext cx="9144000" cy="6858000"/>
            <a:chOff x="0" y="0"/>
            <a:chExt cx="9144000" cy="6858000"/>
          </a:xfrm>
        </p:grpSpPr>
        <p:pic>
          <p:nvPicPr>
            <p:cNvPr id="10" name="Picture 9" descr="PPT-Chart-Template.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 name="Rectangle 10"/>
            <p:cNvSpPr/>
            <p:nvPr/>
          </p:nvSpPr>
          <p:spPr bwMode="gray">
            <a:xfrm rot="16200000">
              <a:off x="-1077913" y="5583238"/>
              <a:ext cx="2365375" cy="184150"/>
            </a:xfrm>
            <a:prstGeom prst="rect">
              <a:avLst/>
            </a:prstGeom>
          </p:spPr>
          <p:txBody>
            <a:bodyPr wrap="none">
              <a:spAutoFit/>
            </a:bodyPr>
            <a:lstStyle/>
            <a:p>
              <a:pPr fontAlgn="auto">
                <a:spcBef>
                  <a:spcPct val="50000"/>
                </a:spcBef>
                <a:spcAft>
                  <a:spcPts val="0"/>
                </a:spcAft>
                <a:defRPr/>
              </a:pPr>
              <a:r>
                <a:rPr lang="en-US" sz="600" dirty="0">
                  <a:solidFill>
                    <a:srgbClr val="5F5F5F"/>
                  </a:solidFill>
                  <a:latin typeface="Calibri"/>
                  <a:cs typeface="Calibri"/>
                </a:rPr>
                <a:t>Copyright ©2013 The Nielsen Company. Confidential and proprietary.</a:t>
              </a:r>
            </a:p>
          </p:txBody>
        </p:sp>
      </p:grpSp>
      <p:sp>
        <p:nvSpPr>
          <p:cNvPr id="12" name="Oval 12"/>
          <p:cNvSpPr/>
          <p:nvPr/>
        </p:nvSpPr>
        <p:spPr>
          <a:xfrm>
            <a:off x="8848725" y="6567488"/>
            <a:ext cx="207963" cy="209550"/>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65000"/>
                </a:schemeClr>
              </a:solidFill>
            </a:endParaRPr>
          </a:p>
        </p:txBody>
      </p:sp>
      <p:sp>
        <p:nvSpPr>
          <p:cNvPr id="13" name="Text Box 17"/>
          <p:cNvSpPr txBox="1">
            <a:spLocks noChangeArrowheads="1"/>
          </p:cNvSpPr>
          <p:nvPr/>
        </p:nvSpPr>
        <p:spPr bwMode="auto">
          <a:xfrm>
            <a:off x="8880475" y="6600825"/>
            <a:ext cx="134938" cy="138113"/>
          </a:xfrm>
          <a:prstGeom prst="rect">
            <a:avLst/>
          </a:prstGeom>
          <a:noFill/>
          <a:ln w="9525">
            <a:noFill/>
            <a:miter lim="800000"/>
            <a:headEnd/>
            <a:tailEnd/>
          </a:ln>
          <a:effectLst/>
        </p:spPr>
        <p:txBody>
          <a:bodyPr wrap="none" lIns="0" tIns="0" rIns="0" bIns="0" anchor="ctr">
            <a:spAutoFit/>
          </a:bodyPr>
          <a:lstStyle/>
          <a:p>
            <a:pPr algn="ctr" fontAlgn="auto">
              <a:spcBef>
                <a:spcPts val="0"/>
              </a:spcBef>
              <a:spcAft>
                <a:spcPts val="0"/>
              </a:spcAft>
              <a:defRPr/>
            </a:pPr>
            <a:fld id="{2843E071-AEEE-4F92-AB8E-A60927E7B7FF}" type="slidenum">
              <a:rPr lang="en-US" sz="900">
                <a:solidFill>
                  <a:srgbClr val="FFFFFF"/>
                </a:solidFill>
                <a:latin typeface="+mn-lt"/>
              </a:rPr>
              <a:pPr algn="ctr" fontAlgn="auto">
                <a:spcBef>
                  <a:spcPts val="0"/>
                </a:spcBef>
                <a:spcAft>
                  <a:spcPts val="0"/>
                </a:spcAft>
                <a:defRPr/>
              </a:pPr>
              <a:t>‹n.›</a:t>
            </a:fld>
            <a:endParaRPr lang="en-US" sz="900" dirty="0">
              <a:solidFill>
                <a:srgbClr val="FFFFFF"/>
              </a:solidFill>
              <a:latin typeface="+mn-lt"/>
            </a:endParaRPr>
          </a:p>
        </p:txBody>
      </p:sp>
      <p:sp>
        <p:nvSpPr>
          <p:cNvPr id="9" name="Title 8"/>
          <p:cNvSpPr>
            <a:spLocks noGrp="1"/>
          </p:cNvSpPr>
          <p:nvPr>
            <p:ph type="title"/>
          </p:nvPr>
        </p:nvSpPr>
        <p:spPr>
          <a:xfrm>
            <a:off x="594360" y="676656"/>
            <a:ext cx="7232904" cy="571500"/>
          </a:xfrm>
        </p:spPr>
        <p:txBody>
          <a:bodyPr/>
          <a:lstStyle>
            <a:lvl1pPr>
              <a:defRPr baseline="0">
                <a:solidFill>
                  <a:srgbClr val="009DD9"/>
                </a:solidFill>
              </a:defRPr>
            </a:lvl1pPr>
          </a:lstStyle>
          <a:p>
            <a:r>
              <a:rPr lang="en-US" dirty="0" smtClean="0"/>
              <a:t>Fare clic per modificare lo stile del titolo</a:t>
            </a:r>
            <a:endParaRPr lang="en-US" dirty="0"/>
          </a:p>
        </p:txBody>
      </p:sp>
      <p:sp>
        <p:nvSpPr>
          <p:cNvPr id="8" name="Text Placeholder 2"/>
          <p:cNvSpPr>
            <a:spLocks noGrp="1"/>
          </p:cNvSpPr>
          <p:nvPr>
            <p:ph type="body" idx="13"/>
          </p:nvPr>
        </p:nvSpPr>
        <p:spPr>
          <a:xfrm>
            <a:off x="594360" y="1280160"/>
            <a:ext cx="7232904" cy="315118"/>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1" y="2020824"/>
            <a:ext cx="5827078" cy="4079875"/>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6373368"/>
            <a:ext cx="5827079" cy="36576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a:xfrm>
            <a:off x="594360" y="676656"/>
            <a:ext cx="8166672" cy="571500"/>
          </a:xfrm>
        </p:spPr>
        <p:txBody>
          <a:bodyPr/>
          <a:lstStyle>
            <a:lvl1pPr>
              <a:defRPr baseline="0">
                <a:solidFill>
                  <a:srgbClr val="009DD9"/>
                </a:solidFill>
              </a:defRPr>
            </a:lvl1pPr>
          </a:lstStyle>
          <a:p>
            <a:r>
              <a:rPr lang="en-US" dirty="0" smtClean="0"/>
              <a:t>Fare clic per modificare lo stile del titolo</a:t>
            </a:r>
            <a:endParaRPr lang="en-US" dirty="0"/>
          </a:p>
        </p:txBody>
      </p:sp>
      <p:sp>
        <p:nvSpPr>
          <p:cNvPr id="8" name="Text Placeholder 2"/>
          <p:cNvSpPr>
            <a:spLocks noGrp="1"/>
          </p:cNvSpPr>
          <p:nvPr>
            <p:ph type="body" idx="13"/>
          </p:nvPr>
        </p:nvSpPr>
        <p:spPr>
          <a:xfrm>
            <a:off x="594360" y="1280160"/>
            <a:ext cx="8160322" cy="315118"/>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2"/>
          <p:cNvSpPr>
            <a:spLocks noGrp="1"/>
          </p:cNvSpPr>
          <p:nvPr>
            <p:ph type="body" idx="15"/>
          </p:nvPr>
        </p:nvSpPr>
        <p:spPr>
          <a:xfrm>
            <a:off x="594360" y="6373368"/>
            <a:ext cx="8165465" cy="36576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only 2">
    <p:spTree>
      <p:nvGrpSpPr>
        <p:cNvPr id="1" name=""/>
        <p:cNvGrpSpPr/>
        <p:nvPr/>
      </p:nvGrpSpPr>
      <p:grpSpPr>
        <a:xfrm>
          <a:off x="0" y="0"/>
          <a:ext cx="0" cy="0"/>
          <a:chOff x="0" y="0"/>
          <a:chExt cx="0" cy="0"/>
        </a:xfrm>
      </p:grpSpPr>
      <p:pic>
        <p:nvPicPr>
          <p:cNvPr id="6" name="Picture 6" descr="PPT-Chart-Template.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Rectangle 9"/>
          <p:cNvSpPr/>
          <p:nvPr/>
        </p:nvSpPr>
        <p:spPr bwMode="gray">
          <a:xfrm rot="16200000">
            <a:off x="-1077913" y="5583238"/>
            <a:ext cx="2365375" cy="184150"/>
          </a:xfrm>
          <a:prstGeom prst="rect">
            <a:avLst/>
          </a:prstGeom>
        </p:spPr>
        <p:txBody>
          <a:bodyPr wrap="none">
            <a:spAutoFit/>
          </a:bodyPr>
          <a:lstStyle/>
          <a:p>
            <a:pPr fontAlgn="auto">
              <a:spcBef>
                <a:spcPct val="50000"/>
              </a:spcBef>
              <a:spcAft>
                <a:spcPts val="0"/>
              </a:spcAft>
              <a:defRPr/>
            </a:pPr>
            <a:r>
              <a:rPr lang="en-US" sz="600" dirty="0">
                <a:solidFill>
                  <a:srgbClr val="5F5F5F"/>
                </a:solidFill>
                <a:latin typeface="Calibri"/>
                <a:cs typeface="Calibri"/>
              </a:rPr>
              <a:t>Copyright ©2013 The Nielsen Company. Confidential and proprietary.</a:t>
            </a:r>
          </a:p>
        </p:txBody>
      </p:sp>
      <p:sp>
        <p:nvSpPr>
          <p:cNvPr id="10" name="Text Box 17"/>
          <p:cNvSpPr txBox="1">
            <a:spLocks noChangeArrowheads="1"/>
          </p:cNvSpPr>
          <p:nvPr/>
        </p:nvSpPr>
        <p:spPr bwMode="auto">
          <a:xfrm>
            <a:off x="8880475" y="6600825"/>
            <a:ext cx="134938" cy="138113"/>
          </a:xfrm>
          <a:prstGeom prst="rect">
            <a:avLst/>
          </a:prstGeom>
          <a:noFill/>
          <a:ln w="9525">
            <a:noFill/>
            <a:miter lim="800000"/>
            <a:headEnd/>
            <a:tailEnd/>
          </a:ln>
          <a:effectLst/>
        </p:spPr>
        <p:txBody>
          <a:bodyPr wrap="none" lIns="0" tIns="0" rIns="0" bIns="0" anchor="ctr">
            <a:spAutoFit/>
          </a:bodyPr>
          <a:lstStyle/>
          <a:p>
            <a:pPr algn="ctr" fontAlgn="auto">
              <a:spcBef>
                <a:spcPts val="0"/>
              </a:spcBef>
              <a:spcAft>
                <a:spcPts val="0"/>
              </a:spcAft>
              <a:defRPr/>
            </a:pPr>
            <a:fld id="{62D8A184-4220-4C8E-9BB0-94EA3DB41717}" type="slidenum">
              <a:rPr lang="en-US" sz="900">
                <a:solidFill>
                  <a:srgbClr val="009DD9"/>
                </a:solidFill>
                <a:latin typeface="+mn-lt"/>
              </a:rPr>
              <a:pPr algn="ctr" fontAlgn="auto">
                <a:spcBef>
                  <a:spcPts val="0"/>
                </a:spcBef>
                <a:spcAft>
                  <a:spcPts val="0"/>
                </a:spcAft>
                <a:defRPr/>
              </a:pPr>
              <a:t>‹n.›</a:t>
            </a:fld>
            <a:endParaRPr lang="en-US" sz="900" dirty="0">
              <a:solidFill>
                <a:srgbClr val="009DD9"/>
              </a:solidFill>
              <a:latin typeface="+mn-lt"/>
            </a:endParaRPr>
          </a:p>
        </p:txBody>
      </p:sp>
      <p:sp>
        <p:nvSpPr>
          <p:cNvPr id="9" name="Title 8"/>
          <p:cNvSpPr>
            <a:spLocks noGrp="1"/>
          </p:cNvSpPr>
          <p:nvPr>
            <p:ph type="title"/>
          </p:nvPr>
        </p:nvSpPr>
        <p:spPr>
          <a:xfrm>
            <a:off x="594360" y="676656"/>
            <a:ext cx="8166672" cy="571500"/>
          </a:xfrm>
        </p:spPr>
        <p:txBody>
          <a:bodyPr/>
          <a:lstStyle>
            <a:lvl1pPr>
              <a:defRPr baseline="0">
                <a:solidFill>
                  <a:srgbClr val="009DD9"/>
                </a:solidFill>
              </a:defRPr>
            </a:lvl1pPr>
          </a:lstStyle>
          <a:p>
            <a:r>
              <a:rPr lang="en-US" dirty="0" smtClean="0"/>
              <a:t>Fare clic per modificare lo stile del titolo</a:t>
            </a:r>
            <a:endParaRPr lang="en-US" dirty="0"/>
          </a:p>
        </p:txBody>
      </p:sp>
      <p:sp>
        <p:nvSpPr>
          <p:cNvPr id="8" name="Text Placeholder 2"/>
          <p:cNvSpPr>
            <a:spLocks noGrp="1"/>
          </p:cNvSpPr>
          <p:nvPr>
            <p:ph type="body" idx="13"/>
          </p:nvPr>
        </p:nvSpPr>
        <p:spPr>
          <a:xfrm>
            <a:off x="594360" y="1280160"/>
            <a:ext cx="8160322" cy="315118"/>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2"/>
          <p:cNvSpPr>
            <a:spLocks noGrp="1"/>
          </p:cNvSpPr>
          <p:nvPr>
            <p:ph type="body" idx="15"/>
          </p:nvPr>
        </p:nvSpPr>
        <p:spPr>
          <a:xfrm>
            <a:off x="594360" y="6373368"/>
            <a:ext cx="8165465" cy="36576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Full Slide Chart">
    <p:spTree>
      <p:nvGrpSpPr>
        <p:cNvPr id="1" name=""/>
        <p:cNvGrpSpPr/>
        <p:nvPr/>
      </p:nvGrpSpPr>
      <p:grpSpPr>
        <a:xfrm>
          <a:off x="0" y="0"/>
          <a:ext cx="0" cy="0"/>
          <a:chOff x="0" y="0"/>
          <a:chExt cx="0" cy="0"/>
        </a:xfrm>
      </p:grpSpPr>
      <p:pic>
        <p:nvPicPr>
          <p:cNvPr id="8" name="Picture 10" descr="PPT-Chart-Template.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 name="Rectangle 18"/>
          <p:cNvSpPr/>
          <p:nvPr/>
        </p:nvSpPr>
        <p:spPr bwMode="gray">
          <a:xfrm rot="16200000">
            <a:off x="-1077913" y="5583238"/>
            <a:ext cx="2365375" cy="184150"/>
          </a:xfrm>
          <a:prstGeom prst="rect">
            <a:avLst/>
          </a:prstGeom>
        </p:spPr>
        <p:txBody>
          <a:bodyPr wrap="none">
            <a:spAutoFit/>
          </a:bodyPr>
          <a:lstStyle/>
          <a:p>
            <a:pPr fontAlgn="auto">
              <a:spcBef>
                <a:spcPct val="50000"/>
              </a:spcBef>
              <a:spcAft>
                <a:spcPts val="0"/>
              </a:spcAft>
              <a:defRPr/>
            </a:pPr>
            <a:r>
              <a:rPr lang="en-US" sz="600" dirty="0">
                <a:solidFill>
                  <a:srgbClr val="5F5F5F"/>
                </a:solidFill>
                <a:latin typeface="Calibri"/>
                <a:cs typeface="Calibri"/>
              </a:rPr>
              <a:t>Copyright ©2013 The Nielsen Company. Confidential and proprietary.</a:t>
            </a:r>
          </a:p>
        </p:txBody>
      </p:sp>
      <p:sp>
        <p:nvSpPr>
          <p:cNvPr id="11" name="Text Box 17"/>
          <p:cNvSpPr txBox="1">
            <a:spLocks noChangeArrowheads="1"/>
          </p:cNvSpPr>
          <p:nvPr/>
        </p:nvSpPr>
        <p:spPr bwMode="auto">
          <a:xfrm>
            <a:off x="8880475" y="6600825"/>
            <a:ext cx="134938" cy="138113"/>
          </a:xfrm>
          <a:prstGeom prst="rect">
            <a:avLst/>
          </a:prstGeom>
          <a:noFill/>
          <a:ln w="9525">
            <a:noFill/>
            <a:miter lim="800000"/>
            <a:headEnd/>
            <a:tailEnd/>
          </a:ln>
          <a:effectLst/>
        </p:spPr>
        <p:txBody>
          <a:bodyPr wrap="none" lIns="0" tIns="0" rIns="0" bIns="0" anchor="ctr">
            <a:spAutoFit/>
          </a:bodyPr>
          <a:lstStyle/>
          <a:p>
            <a:pPr algn="ctr" fontAlgn="auto">
              <a:spcBef>
                <a:spcPts val="0"/>
              </a:spcBef>
              <a:spcAft>
                <a:spcPts val="0"/>
              </a:spcAft>
              <a:defRPr/>
            </a:pPr>
            <a:fld id="{77A38030-93C6-49F6-96A0-B3EE9D711F38}" type="slidenum">
              <a:rPr lang="en-US" sz="900">
                <a:solidFill>
                  <a:srgbClr val="009DD9"/>
                </a:solidFill>
                <a:latin typeface="+mn-lt"/>
              </a:rPr>
              <a:pPr algn="ctr" fontAlgn="auto">
                <a:spcBef>
                  <a:spcPts val="0"/>
                </a:spcBef>
                <a:spcAft>
                  <a:spcPts val="0"/>
                </a:spcAft>
                <a:defRPr/>
              </a:pPr>
              <a:t>‹n.›</a:t>
            </a:fld>
            <a:endParaRPr lang="en-US" sz="900" dirty="0">
              <a:solidFill>
                <a:srgbClr val="009DD9"/>
              </a:solidFill>
              <a:latin typeface="+mn-lt"/>
            </a:endParaRPr>
          </a:p>
        </p:txBody>
      </p:sp>
      <p:sp>
        <p:nvSpPr>
          <p:cNvPr id="7" name="Text Placeholder 2"/>
          <p:cNvSpPr>
            <a:spLocks noGrp="1"/>
          </p:cNvSpPr>
          <p:nvPr>
            <p:ph type="body" idx="14"/>
          </p:nvPr>
        </p:nvSpPr>
        <p:spPr>
          <a:xfrm>
            <a:off x="594359" y="1801368"/>
            <a:ext cx="8186103" cy="259556"/>
          </a:xfrm>
        </p:spPr>
        <p:txBody>
          <a:bodyPr tIns="0" bIns="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594359" y="2095500"/>
            <a:ext cx="8186103" cy="3963987"/>
          </a:xfrm>
        </p:spPr>
        <p:txBody>
          <a:bodyPr wrap="none" rtlCol="0">
            <a:noAutofit/>
          </a:bodyPr>
          <a:lstStyle>
            <a:lvl1pPr>
              <a:buFontTx/>
              <a:buNone/>
              <a:defRPr/>
            </a:lvl1pPr>
          </a:lstStyle>
          <a:p>
            <a:pPr lvl="0"/>
            <a:r>
              <a:rPr lang="en-US" noProof="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dirty="0" smtClean="0"/>
              <a:t>Fare clic per modificare lo stile del titolo</a:t>
            </a:r>
            <a:endParaRPr lang="en-US" dirty="0"/>
          </a:p>
        </p:txBody>
      </p:sp>
      <p:sp>
        <p:nvSpPr>
          <p:cNvPr id="16" name="Text Placeholder 2"/>
          <p:cNvSpPr>
            <a:spLocks noGrp="1"/>
          </p:cNvSpPr>
          <p:nvPr>
            <p:ph type="body" idx="13"/>
          </p:nvPr>
        </p:nvSpPr>
        <p:spPr>
          <a:xfrm>
            <a:off x="594360" y="1280160"/>
            <a:ext cx="8160322" cy="315118"/>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2"/>
          <p:cNvSpPr>
            <a:spLocks noGrp="1"/>
          </p:cNvSpPr>
          <p:nvPr>
            <p:ph type="body" idx="15"/>
          </p:nvPr>
        </p:nvSpPr>
        <p:spPr>
          <a:xfrm>
            <a:off x="594360" y="6373368"/>
            <a:ext cx="8165465" cy="36576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5"/>
          <p:cNvPicPr>
            <a:picLocks noChangeAspect="1"/>
          </p:cNvPicPr>
          <p:nvPr/>
        </p:nvPicPr>
        <p:blipFill>
          <a:blip r:embed="rId21"/>
          <a:srcRect/>
          <a:stretch>
            <a:fillRect/>
          </a:stretch>
        </p:blipFill>
        <p:spPr bwMode="auto">
          <a:xfrm>
            <a:off x="0" y="0"/>
            <a:ext cx="9144000" cy="6858000"/>
          </a:xfrm>
          <a:prstGeom prst="rect">
            <a:avLst/>
          </a:prstGeom>
          <a:noFill/>
          <a:ln w="9525">
            <a:noFill/>
            <a:miter lim="800000"/>
            <a:headEnd/>
            <a:tailEnd/>
          </a:ln>
        </p:spPr>
      </p:pic>
      <p:sp>
        <p:nvSpPr>
          <p:cNvPr id="11" name="Rectangle 10"/>
          <p:cNvSpPr/>
          <p:nvPr/>
        </p:nvSpPr>
        <p:spPr bwMode="gray">
          <a:xfrm rot="16200000">
            <a:off x="-1077913" y="1092201"/>
            <a:ext cx="2365375" cy="184150"/>
          </a:xfrm>
          <a:prstGeom prst="rect">
            <a:avLst/>
          </a:prstGeom>
        </p:spPr>
        <p:txBody>
          <a:bodyPr wrap="none">
            <a:spAutoFit/>
          </a:bodyPr>
          <a:lstStyle/>
          <a:p>
            <a:pPr fontAlgn="auto">
              <a:spcBef>
                <a:spcPct val="50000"/>
              </a:spcBef>
              <a:spcAft>
                <a:spcPts val="0"/>
              </a:spcAft>
              <a:defRPr/>
            </a:pPr>
            <a:r>
              <a:rPr lang="en-US" sz="600" dirty="0">
                <a:solidFill>
                  <a:srgbClr val="5F5F5F"/>
                </a:solidFill>
                <a:latin typeface="Calibri"/>
                <a:cs typeface="Calibri"/>
              </a:rPr>
              <a:t>Copyright ©2013 The Nielsen Company. Confidential and proprietary.</a:t>
            </a:r>
          </a:p>
        </p:txBody>
      </p:sp>
      <p:sp>
        <p:nvSpPr>
          <p:cNvPr id="2" name="Title Placeholder 1"/>
          <p:cNvSpPr>
            <a:spLocks noGrp="1"/>
          </p:cNvSpPr>
          <p:nvPr>
            <p:ph type="title"/>
          </p:nvPr>
        </p:nvSpPr>
        <p:spPr>
          <a:xfrm>
            <a:off x="593725" y="676275"/>
            <a:ext cx="8166100" cy="571500"/>
          </a:xfrm>
          <a:prstGeom prst="rect">
            <a:avLst/>
          </a:prstGeom>
        </p:spPr>
        <p:txBody>
          <a:bodyPr vert="horz" wrap="square" lIns="91440" tIns="0" rIns="91440" bIns="0" rtlCol="0" anchor="b" anchorCtr="0">
            <a:no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593725" y="2020888"/>
            <a:ext cx="8166100" cy="4078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ext Box 17"/>
          <p:cNvSpPr txBox="1">
            <a:spLocks noChangeArrowheads="1"/>
          </p:cNvSpPr>
          <p:nvPr/>
        </p:nvSpPr>
        <p:spPr bwMode="auto">
          <a:xfrm>
            <a:off x="8880475" y="6600825"/>
            <a:ext cx="134938" cy="138113"/>
          </a:xfrm>
          <a:prstGeom prst="rect">
            <a:avLst/>
          </a:prstGeom>
          <a:noFill/>
          <a:ln w="9525">
            <a:noFill/>
            <a:miter lim="800000"/>
            <a:headEnd/>
            <a:tailEnd/>
          </a:ln>
          <a:effectLst/>
        </p:spPr>
        <p:txBody>
          <a:bodyPr wrap="none" lIns="0" tIns="0" rIns="0" bIns="0" anchor="ctr">
            <a:spAutoFit/>
          </a:bodyPr>
          <a:lstStyle/>
          <a:p>
            <a:pPr algn="ctr" fontAlgn="auto">
              <a:spcBef>
                <a:spcPts val="0"/>
              </a:spcBef>
              <a:spcAft>
                <a:spcPts val="0"/>
              </a:spcAft>
              <a:defRPr/>
            </a:pPr>
            <a:fld id="{DE6F5DB1-4D1F-4270-92AE-4939C41EAE42}" type="slidenum">
              <a:rPr lang="en-US" sz="900">
                <a:solidFill>
                  <a:srgbClr val="009DD9"/>
                </a:solidFill>
                <a:latin typeface="+mn-lt"/>
              </a:rPr>
              <a:pPr algn="ctr" fontAlgn="auto">
                <a:spcBef>
                  <a:spcPts val="0"/>
                </a:spcBef>
                <a:spcAft>
                  <a:spcPts val="0"/>
                </a:spcAft>
                <a:defRPr/>
              </a:pPr>
              <a:t>‹n.›</a:t>
            </a:fld>
            <a:endParaRPr lang="en-US" sz="900" dirty="0">
              <a:solidFill>
                <a:srgbClr val="009DD9"/>
              </a:solidFill>
              <a:latin typeface="+mn-lt"/>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79" r:id="rId5"/>
    <p:sldLayoutId id="2147483684" r:id="rId6"/>
    <p:sldLayoutId id="2147483678"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77" r:id="rId18"/>
    <p:sldLayoutId id="2147483676" r:id="rId19"/>
  </p:sldLayoutIdLst>
  <p:txStyles>
    <p:titleStyle>
      <a:lvl1pPr algn="l" defTabSz="457200" rtl="0" fontAlgn="base">
        <a:spcBef>
          <a:spcPct val="0"/>
        </a:spcBef>
        <a:spcAft>
          <a:spcPct val="0"/>
        </a:spcAft>
        <a:defRPr sz="3000" kern="1200" cap="all">
          <a:solidFill>
            <a:srgbClr val="009DD9"/>
          </a:solidFill>
          <a:latin typeface="+mj-lt"/>
          <a:ea typeface="+mj-ea"/>
          <a:cs typeface="+mj-cs"/>
        </a:defRPr>
      </a:lvl1pPr>
      <a:lvl2pPr algn="l" defTabSz="457200" rtl="0" fontAlgn="base">
        <a:spcBef>
          <a:spcPct val="0"/>
        </a:spcBef>
        <a:spcAft>
          <a:spcPct val="0"/>
        </a:spcAft>
        <a:defRPr sz="3000">
          <a:solidFill>
            <a:srgbClr val="009DD9"/>
          </a:solidFill>
          <a:latin typeface="Calibri" pitchFamily="34" charset="0"/>
        </a:defRPr>
      </a:lvl2pPr>
      <a:lvl3pPr algn="l" defTabSz="457200" rtl="0" fontAlgn="base">
        <a:spcBef>
          <a:spcPct val="0"/>
        </a:spcBef>
        <a:spcAft>
          <a:spcPct val="0"/>
        </a:spcAft>
        <a:defRPr sz="3000">
          <a:solidFill>
            <a:srgbClr val="009DD9"/>
          </a:solidFill>
          <a:latin typeface="Calibri" pitchFamily="34" charset="0"/>
        </a:defRPr>
      </a:lvl3pPr>
      <a:lvl4pPr algn="l" defTabSz="457200" rtl="0" fontAlgn="base">
        <a:spcBef>
          <a:spcPct val="0"/>
        </a:spcBef>
        <a:spcAft>
          <a:spcPct val="0"/>
        </a:spcAft>
        <a:defRPr sz="3000">
          <a:solidFill>
            <a:srgbClr val="009DD9"/>
          </a:solidFill>
          <a:latin typeface="Calibri" pitchFamily="34" charset="0"/>
        </a:defRPr>
      </a:lvl4pPr>
      <a:lvl5pPr algn="l" defTabSz="457200" rtl="0" fontAlgn="base">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p:titleStyle>
    <p:bodyStyle>
      <a:lvl1pPr marL="457200" indent="-457200" algn="l" defTabSz="457200" rtl="0" fontAlgn="base">
        <a:spcBef>
          <a:spcPts val="800"/>
        </a:spcBef>
        <a:spcAft>
          <a:spcPct val="0"/>
        </a:spcAft>
        <a:buClr>
          <a:srgbClr val="5F5F5F"/>
        </a:buClr>
        <a:buFont typeface="Arial" charset="0"/>
        <a:buChar char="•"/>
        <a:defRPr kern="1200">
          <a:solidFill>
            <a:srgbClr val="5F5F5F"/>
          </a:solidFill>
          <a:latin typeface="+mn-lt"/>
          <a:ea typeface="+mn-ea"/>
          <a:cs typeface="+mn-cs"/>
        </a:defRPr>
      </a:lvl1pPr>
      <a:lvl2pPr marL="908050" indent="-457200" algn="l" defTabSz="457200" rtl="0" fontAlgn="base">
        <a:spcBef>
          <a:spcPts val="800"/>
        </a:spcBef>
        <a:spcAft>
          <a:spcPct val="0"/>
        </a:spcAft>
        <a:buClr>
          <a:srgbClr val="5F5F5F"/>
        </a:buClr>
        <a:buFont typeface="Arial" charset="0"/>
        <a:buChar char="•"/>
        <a:defRPr sz="1600" kern="1200">
          <a:solidFill>
            <a:srgbClr val="5F5F5F"/>
          </a:solidFill>
          <a:latin typeface="+mn-lt"/>
          <a:ea typeface="+mn-ea"/>
          <a:cs typeface="+mn-cs"/>
        </a:defRPr>
      </a:lvl2pPr>
      <a:lvl3pPr marL="1371600" indent="-457200" algn="l" defTabSz="457200" rtl="0" fontAlgn="base">
        <a:spcBef>
          <a:spcPts val="700"/>
        </a:spcBef>
        <a:spcAft>
          <a:spcPct val="0"/>
        </a:spcAft>
        <a:buClr>
          <a:srgbClr val="5F5F5F"/>
        </a:buClr>
        <a:buFont typeface="Arial" charset="0"/>
        <a:buChar char="•"/>
        <a:defRPr sz="1400" kern="1200">
          <a:solidFill>
            <a:srgbClr val="5F5F5F"/>
          </a:solidFill>
          <a:latin typeface="+mn-lt"/>
          <a:ea typeface="+mn-ea"/>
          <a:cs typeface="+mn-cs"/>
        </a:defRPr>
      </a:lvl3pPr>
      <a:lvl4pPr marL="1825625" indent="-454025" algn="l" defTabSz="457200" rtl="0" fontAlgn="base">
        <a:spcBef>
          <a:spcPts val="700"/>
        </a:spcBef>
        <a:spcAft>
          <a:spcPct val="0"/>
        </a:spcAft>
        <a:buClr>
          <a:srgbClr val="5F5F5F"/>
        </a:buClr>
        <a:buFont typeface="Arial" charset="0"/>
        <a:buChar char="•"/>
        <a:defRPr sz="1200" kern="1200">
          <a:solidFill>
            <a:srgbClr val="5F5F5F"/>
          </a:solidFill>
          <a:latin typeface="+mn-lt"/>
          <a:ea typeface="+mn-ea"/>
          <a:cs typeface="+mn-cs"/>
        </a:defRPr>
      </a:lvl4pPr>
      <a:lvl5pPr marL="2286000" indent="-457200" algn="l" defTabSz="457200" rtl="0" fontAlgn="base">
        <a:spcBef>
          <a:spcPts val="700"/>
        </a:spcBef>
        <a:spcAft>
          <a:spcPct val="0"/>
        </a:spcAft>
        <a:buClr>
          <a:srgbClr val="5F5F5F"/>
        </a:buClr>
        <a:buFont typeface="Arial" charset="0"/>
        <a:buChar char="•"/>
        <a:defRPr sz="1200" kern="120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0.png"/><Relationship Id="rId5" Type="http://schemas.openxmlformats.org/officeDocument/2006/relationships/image" Target="../media/image21.jpeg"/><Relationship Id="rId6" Type="http://schemas.openxmlformats.org/officeDocument/2006/relationships/image" Target="../media/image22.jpeg"/><Relationship Id="rId1" Type="http://schemas.openxmlformats.org/officeDocument/2006/relationships/vmlDrawing" Target="../drawings/vmlDrawing1.vml"/><Relationship Id="rId2"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jpeg"/><Relationship Id="rId1" Type="http://schemas.openxmlformats.org/officeDocument/2006/relationships/vmlDrawing" Target="../drawings/vmlDrawing2.vml"/><Relationship Id="rId2"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6.png"/><Relationship Id="rId1" Type="http://schemas.openxmlformats.org/officeDocument/2006/relationships/vmlDrawing" Target="../drawings/vmlDrawing3.vml"/><Relationship Id="rId2"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17.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8" Type="http://schemas.openxmlformats.org/officeDocument/2006/relationships/image" Target="../media/image33.jpeg"/><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4.jpeg"/><Relationship Id="rId3"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Placeholder 10"/>
          <p:cNvSpPr>
            <a:spLocks noGrp="1"/>
          </p:cNvSpPr>
          <p:nvPr>
            <p:ph type="body" idx="17"/>
          </p:nvPr>
        </p:nvSpPr>
        <p:spPr>
          <a:xfrm>
            <a:off x="6043613" y="5999163"/>
            <a:ext cx="2892425" cy="696912"/>
          </a:xfrm>
        </p:spPr>
        <p:txBody>
          <a:bodyPr/>
          <a:lstStyle/>
          <a:p>
            <a:pPr>
              <a:spcBef>
                <a:spcPct val="0"/>
              </a:spcBef>
            </a:pPr>
            <a:r>
              <a:rPr lang="en-US" smtClean="0"/>
              <a:t>Romolo De Camillis</a:t>
            </a:r>
          </a:p>
          <a:p>
            <a:pPr>
              <a:spcBef>
                <a:spcPct val="0"/>
              </a:spcBef>
            </a:pPr>
            <a:r>
              <a:rPr lang="it-IT" smtClean="0"/>
              <a:t>14/01/2013</a:t>
            </a:r>
            <a:endParaRPr lang="en-US" smtClean="0"/>
          </a:p>
        </p:txBody>
      </p:sp>
      <p:sp>
        <p:nvSpPr>
          <p:cNvPr id="2" name="Title 1"/>
          <p:cNvSpPr>
            <a:spLocks noGrp="1"/>
          </p:cNvSpPr>
          <p:nvPr>
            <p:ph type="ctrTitle"/>
          </p:nvPr>
        </p:nvSpPr>
        <p:spPr>
          <a:xfrm>
            <a:off x="3276600" y="2835275"/>
            <a:ext cx="5667375" cy="1309688"/>
          </a:xfrm>
        </p:spPr>
        <p:txBody>
          <a:bodyPr/>
          <a:lstStyle/>
          <a:p>
            <a:pPr fontAlgn="auto">
              <a:spcAft>
                <a:spcPts val="0"/>
              </a:spcAft>
              <a:defRPr/>
            </a:pPr>
            <a:r>
              <a:rPr lang="en-US" dirty="0" smtClean="0"/>
              <a:t>I </a:t>
            </a:r>
            <a:r>
              <a:rPr lang="en-US" dirty="0" err="1" smtClean="0"/>
              <a:t>consumi</a:t>
            </a:r>
            <a:r>
              <a:rPr lang="en-US" dirty="0" smtClean="0"/>
              <a:t> IN </a:t>
            </a:r>
            <a:br>
              <a:rPr lang="en-US" dirty="0" smtClean="0"/>
            </a:br>
            <a:r>
              <a:rPr lang="en-US" dirty="0" smtClean="0"/>
              <a:t>TEMPI DIFFICILI</a:t>
            </a:r>
            <a:endParaRPr lang="en-US" dirty="0"/>
          </a:p>
        </p:txBody>
      </p:sp>
      <p:sp>
        <p:nvSpPr>
          <p:cNvPr id="3" name="Subtitle 2"/>
          <p:cNvSpPr>
            <a:spLocks noGrp="1"/>
          </p:cNvSpPr>
          <p:nvPr>
            <p:ph type="subTitle" idx="1"/>
          </p:nvPr>
        </p:nvSpPr>
        <p:spPr>
          <a:xfrm>
            <a:off x="3276600" y="4154488"/>
            <a:ext cx="5667375" cy="569912"/>
          </a:xfrm>
        </p:spPr>
        <p:txBody>
          <a:bodyPr rtlCol="0">
            <a:noAutofit/>
          </a:bodyPr>
          <a:lstStyle/>
          <a:p>
            <a:pPr fontAlgn="auto">
              <a:spcAft>
                <a:spcPts val="0"/>
              </a:spcAft>
              <a:buFont typeface="Arial"/>
              <a:buNone/>
              <a:defRPr/>
            </a:pPr>
            <a:r>
              <a:rPr lang="en-US" dirty="0" smtClean="0"/>
              <a:t>I NUOVI </a:t>
            </a:r>
            <a:r>
              <a:rPr lang="en-US" dirty="0" err="1" smtClean="0"/>
              <a:t>comportamenti</a:t>
            </a:r>
            <a:r>
              <a:rPr lang="en-US" dirty="0" smtClean="0"/>
              <a:t> </a:t>
            </a:r>
          </a:p>
          <a:p>
            <a:pPr fontAlgn="auto">
              <a:spcAft>
                <a:spcPts val="0"/>
              </a:spcAft>
              <a:buFont typeface="Arial"/>
              <a:buNone/>
              <a:defRPr/>
            </a:pPr>
            <a:r>
              <a:rPr lang="en-US" dirty="0" err="1" smtClean="0"/>
              <a:t>d’acquisto</a:t>
            </a:r>
            <a:endParaRPr lang="en-US"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4280" y="5410200"/>
            <a:ext cx="611639" cy="51683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400" y="520700"/>
            <a:ext cx="7759700" cy="5465763"/>
          </a:xfrm>
          <a:prstGeom prst="rect">
            <a:avLst/>
          </a:prstGeom>
          <a:noFill/>
        </p:spPr>
        <p:txBody>
          <a:bodyPr>
            <a:spAutoFit/>
          </a:bodyPr>
          <a:lstStyle/>
          <a:p>
            <a:r>
              <a:rPr lang="en-US" sz="3000">
                <a:solidFill>
                  <a:srgbClr val="009DD9"/>
                </a:solidFill>
                <a:latin typeface="Calibri" pitchFamily="34" charset="0"/>
              </a:rPr>
              <a:t>CONCLUSIONI</a:t>
            </a:r>
          </a:p>
          <a:p>
            <a:endParaRPr lang="en-US">
              <a:solidFill>
                <a:srgbClr val="009DD9"/>
              </a:solidFill>
              <a:latin typeface="Calibri" pitchFamily="34" charset="0"/>
            </a:endParaRPr>
          </a:p>
          <a:p>
            <a:pPr>
              <a:spcBef>
                <a:spcPts val="800"/>
              </a:spcBef>
              <a:buClr>
                <a:srgbClr val="5F5F5F"/>
              </a:buClr>
              <a:buFont typeface="Arial" charset="0"/>
              <a:buChar char="•"/>
            </a:pPr>
            <a:r>
              <a:rPr lang="it-IT">
                <a:solidFill>
                  <a:srgbClr val="5F5F5F"/>
                </a:solidFill>
                <a:latin typeface="Calibri" pitchFamily="34" charset="0"/>
              </a:rPr>
              <a:t> </a:t>
            </a:r>
            <a:r>
              <a:rPr lang="it-IT" sz="2000">
                <a:solidFill>
                  <a:srgbClr val="5F5F5F"/>
                </a:solidFill>
                <a:latin typeface="Calibri" pitchFamily="34" charset="0"/>
              </a:rPr>
              <a:t>Il difficile scenario macro economico ed il basso livello di fiducia dei consumatori italiani stanno influenzando i comportamenti d’acquisto delle famiglie</a:t>
            </a:r>
          </a:p>
          <a:p>
            <a:pPr>
              <a:spcBef>
                <a:spcPts val="800"/>
              </a:spcBef>
              <a:buClr>
                <a:srgbClr val="5F5F5F"/>
              </a:buClr>
              <a:buFont typeface="Arial" charset="0"/>
              <a:buChar char="•"/>
            </a:pPr>
            <a:r>
              <a:rPr lang="it-IT" sz="2000">
                <a:solidFill>
                  <a:srgbClr val="5F5F5F"/>
                </a:solidFill>
                <a:latin typeface="Calibri" pitchFamily="34" charset="0"/>
              </a:rPr>
              <a:t> Il reddito disponibile è in contrazione e gli Italiani devono far quadrare il bilancio familiare attraverso la razionalizzazione delle spese:</a:t>
            </a:r>
          </a:p>
          <a:p>
            <a:pPr eaLnBrk="0" hangingPunct="0">
              <a:buClr>
                <a:srgbClr val="009DD9"/>
              </a:buClr>
              <a:buFont typeface="Arial" charset="0"/>
              <a:buChar char="•"/>
            </a:pPr>
            <a:endParaRPr lang="it-IT" sz="1000">
              <a:latin typeface="Calibri" pitchFamily="34" charset="0"/>
              <a:ea typeface="Times New Roman" pitchFamily="18" charset="0"/>
              <a:cs typeface="Arial" charset="0"/>
            </a:endParaRPr>
          </a:p>
          <a:p>
            <a:pPr marL="908050" lvl="1" indent="-457200">
              <a:spcBef>
                <a:spcPts val="800"/>
              </a:spcBef>
              <a:buClr>
                <a:srgbClr val="5F5F5F"/>
              </a:buClr>
              <a:buFont typeface="Arial" charset="0"/>
              <a:buChar char="•"/>
            </a:pPr>
            <a:r>
              <a:rPr lang="it-IT">
                <a:solidFill>
                  <a:srgbClr val="5F5F5F"/>
                </a:solidFill>
                <a:latin typeface="Calibri" pitchFamily="34" charset="0"/>
              </a:rPr>
              <a:t> A partire dalla seconda metà del 2011 stiamo assistendo ad una graduale riduzione delle quantità acquistate anche nel mondo dei beni di largo consumo. Elemento questo che si affianca alla sempre più forte tendeza dei consumatori al risparmio, ottenuto anche grazie all’impoverimento del carrello</a:t>
            </a:r>
          </a:p>
          <a:p>
            <a:pPr marL="908050" lvl="1" indent="-457200">
              <a:spcBef>
                <a:spcPts val="800"/>
              </a:spcBef>
              <a:buClr>
                <a:srgbClr val="5F5F5F"/>
              </a:buClr>
              <a:buFont typeface="Arial" charset="0"/>
              <a:buChar char="•"/>
            </a:pPr>
            <a:r>
              <a:rPr lang="it-IT">
                <a:solidFill>
                  <a:srgbClr val="5F5F5F"/>
                </a:solidFill>
                <a:latin typeface="Calibri" pitchFamily="34" charset="0"/>
              </a:rPr>
              <a:t> In questo difficile scenario sono soprattutto le famiglie anziane e numerose ad essere più esposte alla crisi, riducendo maggiormente il loro budget dedicato alla spesa alimentare</a:t>
            </a:r>
            <a:endParaRPr lang="en-US">
              <a:solidFill>
                <a:srgbClr val="5F5F5F"/>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93725" y="676275"/>
            <a:ext cx="8166100" cy="571500"/>
          </a:xfrm>
        </p:spPr>
        <p:txBody>
          <a:bodyPr/>
          <a:lstStyle/>
          <a:p>
            <a:pPr fontAlgn="auto">
              <a:spcAft>
                <a:spcPts val="0"/>
              </a:spcAft>
              <a:defRPr/>
            </a:pPr>
            <a:r>
              <a:rPr lang="en-US" dirty="0" smtClean="0"/>
              <a:t>Agenda</a:t>
            </a:r>
            <a:endParaRPr lang="en-US" dirty="0"/>
          </a:p>
        </p:txBody>
      </p:sp>
      <p:sp>
        <p:nvSpPr>
          <p:cNvPr id="4" name="Content Placeholder 3"/>
          <p:cNvSpPr>
            <a:spLocks noGrp="1"/>
          </p:cNvSpPr>
          <p:nvPr>
            <p:ph sz="quarter" idx="14"/>
          </p:nvPr>
        </p:nvSpPr>
        <p:spPr>
          <a:xfrm>
            <a:off x="593725" y="2020888"/>
            <a:ext cx="8166100" cy="4079875"/>
          </a:xfrm>
        </p:spPr>
        <p:txBody>
          <a:bodyPr rtlCol="0">
            <a:noAutofit/>
          </a:bodyPr>
          <a:lstStyle/>
          <a:p>
            <a:pPr fontAlgn="auto">
              <a:spcAft>
                <a:spcPts val="0"/>
              </a:spcAft>
              <a:buFont typeface="Arial"/>
              <a:buChar char="•"/>
              <a:defRPr/>
            </a:pPr>
            <a:r>
              <a:rPr lang="it-IT" sz="2400" dirty="0" smtClean="0"/>
              <a:t>I principali cambiamenti in atto:</a:t>
            </a:r>
          </a:p>
          <a:p>
            <a:pPr lvl="1" fontAlgn="auto">
              <a:spcAft>
                <a:spcPts val="0"/>
              </a:spcAft>
              <a:buFont typeface="Arial" pitchFamily="34" charset="0"/>
              <a:buChar char="•"/>
              <a:defRPr/>
            </a:pPr>
            <a:r>
              <a:rPr lang="it-IT" sz="2000" kern="0" dirty="0" smtClean="0">
                <a:ea typeface="Times New Roman" pitchFamily="18" charset="0"/>
                <a:cs typeface="Arial" charset="0"/>
              </a:rPr>
              <a:t>Difficoltà oggettive e scarsa fiducia delle famiglie</a:t>
            </a:r>
          </a:p>
          <a:p>
            <a:pPr lvl="1" fontAlgn="auto">
              <a:spcAft>
                <a:spcPts val="0"/>
              </a:spcAft>
              <a:buFont typeface="Arial" pitchFamily="34" charset="0"/>
              <a:buChar char="•"/>
              <a:defRPr/>
            </a:pPr>
            <a:r>
              <a:rPr lang="it-IT" sz="2000" kern="0" dirty="0" smtClean="0">
                <a:solidFill>
                  <a:schemeClr val="tx1"/>
                </a:solidFill>
                <a:ea typeface="Times New Roman" pitchFamily="18" charset="0"/>
                <a:cs typeface="Arial" charset="0"/>
              </a:rPr>
              <a:t>Le strategie di risparmio</a:t>
            </a:r>
          </a:p>
          <a:p>
            <a:pPr lvl="1" fontAlgn="auto">
              <a:spcAft>
                <a:spcPts val="0"/>
              </a:spcAft>
              <a:buFont typeface="Arial" pitchFamily="34" charset="0"/>
              <a:buChar char="•"/>
              <a:defRPr/>
            </a:pPr>
            <a:r>
              <a:rPr lang="it-IT" sz="2000" kern="0" dirty="0" smtClean="0">
                <a:ea typeface="Times New Roman" pitchFamily="18" charset="0"/>
                <a:cs typeface="Arial" charset="0"/>
              </a:rPr>
              <a:t>La trasformazione nella spesa alimentare</a:t>
            </a:r>
            <a:endParaRPr lang="en-US" sz="2000" dirty="0" smtClean="0"/>
          </a:p>
          <a:p>
            <a:pPr fontAlgn="auto">
              <a:spcAft>
                <a:spcPts val="0"/>
              </a:spcAft>
              <a:buFont typeface="Arial"/>
              <a:buNone/>
              <a:defRPr/>
            </a:pPr>
            <a:endParaRPr lang="en-US" dirty="0" smtClean="0"/>
          </a:p>
          <a:p>
            <a:pPr fontAlgn="auto">
              <a:spcAft>
                <a:spcPts val="0"/>
              </a:spcAft>
              <a:buFont typeface="Arial"/>
              <a:buChar char="•"/>
              <a:defRPr/>
            </a:pPr>
            <a:endParaRPr lang="en-US" dirty="0"/>
          </a:p>
        </p:txBody>
      </p:sp>
      <p:sp>
        <p:nvSpPr>
          <p:cNvPr id="23555" name="Text Placeholder 14"/>
          <p:cNvSpPr>
            <a:spLocks noGrp="1"/>
          </p:cNvSpPr>
          <p:nvPr>
            <p:ph type="body" idx="15"/>
          </p:nvPr>
        </p:nvSpPr>
        <p:spPr>
          <a:xfrm>
            <a:off x="593725" y="6373813"/>
            <a:ext cx="8166100" cy="365125"/>
          </a:xfrm>
        </p:spPr>
        <p:txBody>
          <a:bodyPr/>
          <a:lstStyle/>
          <a:p>
            <a:pPr>
              <a:spcBef>
                <a:spcPts val="63"/>
              </a:spcBef>
            </a:pPr>
            <a:r>
              <a:rPr lang="en-US" smtClean="0"/>
              <a:t>Prepared for: [Carrefour Italia]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1852592" y="1985949"/>
          <a:ext cx="5715040"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ounded Rectangle 14"/>
          <p:cNvSpPr/>
          <p:nvPr/>
        </p:nvSpPr>
        <p:spPr>
          <a:xfrm>
            <a:off x="617538" y="1200150"/>
            <a:ext cx="3421062" cy="1857375"/>
          </a:xfrm>
          <a:prstGeom prst="roundRect">
            <a:avLst/>
          </a:prstGeom>
          <a:solidFill>
            <a:srgbClr val="C7C7C7"/>
          </a:solidFill>
          <a:ln w="31750" cmpd="sng">
            <a:solidFill>
              <a:srgbClr val="009DD9"/>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it-IT" sz="2400" b="1" dirty="0">
              <a:solidFill>
                <a:schemeClr val="tx2"/>
              </a:solidFill>
            </a:endParaRPr>
          </a:p>
          <a:p>
            <a:pPr algn="ctr" fontAlgn="auto">
              <a:spcBef>
                <a:spcPts val="0"/>
              </a:spcBef>
              <a:spcAft>
                <a:spcPts val="0"/>
              </a:spcAft>
              <a:defRPr/>
            </a:pPr>
            <a:r>
              <a:rPr lang="it-IT" sz="2000" b="1" dirty="0">
                <a:solidFill>
                  <a:schemeClr val="tx1"/>
                </a:solidFill>
                <a:cs typeface="Calibri"/>
              </a:rPr>
              <a:t>Risparmio</a:t>
            </a:r>
          </a:p>
          <a:p>
            <a:pPr fontAlgn="auto">
              <a:spcBef>
                <a:spcPts val="0"/>
              </a:spcBef>
              <a:spcAft>
                <a:spcPts val="0"/>
              </a:spcAft>
              <a:defRPr/>
            </a:pPr>
            <a:r>
              <a:rPr lang="it-IT" b="1" dirty="0">
                <a:solidFill>
                  <a:srgbClr val="5F5F5F"/>
                </a:solidFill>
                <a:cs typeface="Calibri"/>
              </a:rPr>
              <a:t>1,1 Miliardo €</a:t>
            </a:r>
            <a:r>
              <a:rPr lang="it-IT" dirty="0">
                <a:solidFill>
                  <a:srgbClr val="616365"/>
                </a:solidFill>
              </a:rPr>
              <a:t> risparmio sul Largo Consumo Confezionato</a:t>
            </a:r>
          </a:p>
          <a:p>
            <a:pPr fontAlgn="auto">
              <a:spcBef>
                <a:spcPts val="0"/>
              </a:spcBef>
              <a:spcAft>
                <a:spcPts val="0"/>
              </a:spcAft>
              <a:defRPr/>
            </a:pPr>
            <a:endParaRPr lang="it-IT" sz="1000" b="1" dirty="0">
              <a:solidFill>
                <a:schemeClr val="tx2"/>
              </a:solidFill>
            </a:endParaRPr>
          </a:p>
          <a:p>
            <a:pPr fontAlgn="auto">
              <a:spcBef>
                <a:spcPts val="0"/>
              </a:spcBef>
              <a:spcAft>
                <a:spcPts val="0"/>
              </a:spcAft>
              <a:defRPr/>
            </a:pPr>
            <a:r>
              <a:rPr lang="it-IT" b="1" dirty="0">
                <a:solidFill>
                  <a:srgbClr val="5F5F5F"/>
                </a:solidFill>
                <a:cs typeface="Calibri"/>
              </a:rPr>
              <a:t>48%</a:t>
            </a:r>
            <a:r>
              <a:rPr lang="it-IT" dirty="0">
                <a:solidFill>
                  <a:srgbClr val="616365"/>
                </a:solidFill>
              </a:rPr>
              <a:t> acquista marche più economiche</a:t>
            </a:r>
          </a:p>
          <a:p>
            <a:pPr fontAlgn="auto">
              <a:spcBef>
                <a:spcPts val="0"/>
              </a:spcBef>
              <a:spcAft>
                <a:spcPts val="0"/>
              </a:spcAft>
              <a:defRPr/>
            </a:pPr>
            <a:endParaRPr lang="it-IT" dirty="0">
              <a:solidFill>
                <a:srgbClr val="616365"/>
              </a:solidFill>
            </a:endParaRPr>
          </a:p>
        </p:txBody>
      </p:sp>
      <p:sp>
        <p:nvSpPr>
          <p:cNvPr id="16" name="Rounded Rectangle 15"/>
          <p:cNvSpPr/>
          <p:nvPr/>
        </p:nvSpPr>
        <p:spPr>
          <a:xfrm>
            <a:off x="692150" y="4914900"/>
            <a:ext cx="3071813" cy="1714500"/>
          </a:xfrm>
          <a:prstGeom prst="roundRect">
            <a:avLst/>
          </a:prstGeom>
          <a:solidFill>
            <a:srgbClr val="C7C7C7"/>
          </a:solidFill>
          <a:ln w="31750" cmpd="sng">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it-IT" sz="2400" b="1" dirty="0">
              <a:solidFill>
                <a:schemeClr val="tx2"/>
              </a:solidFill>
            </a:endParaRPr>
          </a:p>
          <a:p>
            <a:pPr algn="ctr" fontAlgn="auto">
              <a:spcBef>
                <a:spcPts val="0"/>
              </a:spcBef>
              <a:spcAft>
                <a:spcPts val="0"/>
              </a:spcAft>
              <a:defRPr/>
            </a:pPr>
            <a:r>
              <a:rPr lang="it-IT" sz="2000" b="1" dirty="0">
                <a:solidFill>
                  <a:schemeClr val="tx1"/>
                </a:solidFill>
                <a:cs typeface="Calibri"/>
              </a:rPr>
              <a:t>Prezzi</a:t>
            </a:r>
          </a:p>
          <a:p>
            <a:pPr fontAlgn="auto">
              <a:spcBef>
                <a:spcPts val="0"/>
              </a:spcBef>
              <a:spcAft>
                <a:spcPts val="0"/>
              </a:spcAft>
              <a:defRPr/>
            </a:pPr>
            <a:r>
              <a:rPr lang="it-IT" sz="1600" dirty="0">
                <a:solidFill>
                  <a:srgbClr val="616365"/>
                </a:solidFill>
              </a:rPr>
              <a:t>Inflazione </a:t>
            </a:r>
            <a:r>
              <a:rPr lang="it-IT" sz="1400" dirty="0">
                <a:solidFill>
                  <a:srgbClr val="616365"/>
                </a:solidFill>
              </a:rPr>
              <a:t>Largo Consumo </a:t>
            </a:r>
            <a:r>
              <a:rPr lang="it-IT" b="1" dirty="0">
                <a:solidFill>
                  <a:srgbClr val="5F5F5F"/>
                </a:solidFill>
                <a:cs typeface="Calibri"/>
              </a:rPr>
              <a:t>+3,6%</a:t>
            </a:r>
          </a:p>
          <a:p>
            <a:pPr fontAlgn="auto">
              <a:spcBef>
                <a:spcPts val="0"/>
              </a:spcBef>
              <a:spcAft>
                <a:spcPts val="0"/>
              </a:spcAft>
              <a:defRPr/>
            </a:pPr>
            <a:r>
              <a:rPr lang="it-IT" sz="1600" dirty="0">
                <a:solidFill>
                  <a:srgbClr val="616365"/>
                </a:solidFill>
              </a:rPr>
              <a:t>Downgrading </a:t>
            </a:r>
            <a:r>
              <a:rPr lang="it-IT" b="1" dirty="0">
                <a:solidFill>
                  <a:srgbClr val="5F5F5F"/>
                </a:solidFill>
                <a:cs typeface="Calibri"/>
              </a:rPr>
              <a:t>-1,8% </a:t>
            </a:r>
          </a:p>
          <a:p>
            <a:pPr algn="ctr" fontAlgn="auto">
              <a:spcBef>
                <a:spcPts val="0"/>
              </a:spcBef>
              <a:spcAft>
                <a:spcPts val="0"/>
              </a:spcAft>
              <a:defRPr/>
            </a:pPr>
            <a:endParaRPr lang="it-IT" sz="2400" b="1" dirty="0">
              <a:solidFill>
                <a:schemeClr val="tx2"/>
              </a:solidFill>
            </a:endParaRPr>
          </a:p>
          <a:p>
            <a:pPr algn="ctr" fontAlgn="auto">
              <a:spcBef>
                <a:spcPts val="0"/>
              </a:spcBef>
              <a:spcAft>
                <a:spcPts val="0"/>
              </a:spcAft>
              <a:defRPr/>
            </a:pPr>
            <a:endParaRPr lang="it-IT" sz="2400" b="1" dirty="0">
              <a:solidFill>
                <a:schemeClr val="tx2"/>
              </a:solidFill>
            </a:endParaRPr>
          </a:p>
        </p:txBody>
      </p:sp>
      <p:sp>
        <p:nvSpPr>
          <p:cNvPr id="11" name="Rounded Rectangle 10"/>
          <p:cNvSpPr/>
          <p:nvPr/>
        </p:nvSpPr>
        <p:spPr>
          <a:xfrm>
            <a:off x="5486400" y="4914900"/>
            <a:ext cx="3105150" cy="1714500"/>
          </a:xfrm>
          <a:prstGeom prst="roundRect">
            <a:avLst/>
          </a:prstGeom>
          <a:solidFill>
            <a:srgbClr val="C7C7C7"/>
          </a:solidFill>
          <a:ln w="31750" cmpd="sng">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it-IT" sz="2000" b="1" dirty="0">
                <a:solidFill>
                  <a:schemeClr val="tx1"/>
                </a:solidFill>
                <a:cs typeface="Calibri"/>
              </a:rPr>
              <a:t>Vendite</a:t>
            </a:r>
          </a:p>
          <a:p>
            <a:pPr fontAlgn="auto">
              <a:spcBef>
                <a:spcPts val="0"/>
              </a:spcBef>
              <a:spcAft>
                <a:spcPts val="0"/>
              </a:spcAft>
              <a:defRPr/>
            </a:pPr>
            <a:r>
              <a:rPr lang="it-IT" sz="1600" dirty="0">
                <a:solidFill>
                  <a:srgbClr val="616365"/>
                </a:solidFill>
              </a:rPr>
              <a:t>Volumi Largo Consumo </a:t>
            </a:r>
            <a:r>
              <a:rPr lang="it-IT" b="1" dirty="0">
                <a:solidFill>
                  <a:srgbClr val="5F5F5F"/>
                </a:solidFill>
                <a:cs typeface="Calibri"/>
              </a:rPr>
              <a:t>-1,5%</a:t>
            </a:r>
          </a:p>
          <a:p>
            <a:pPr fontAlgn="auto">
              <a:spcBef>
                <a:spcPts val="0"/>
              </a:spcBef>
              <a:spcAft>
                <a:spcPts val="0"/>
              </a:spcAft>
              <a:defRPr/>
            </a:pPr>
            <a:endParaRPr lang="it-IT" sz="2400" b="1" dirty="0">
              <a:solidFill>
                <a:schemeClr val="tx2"/>
              </a:solidFill>
            </a:endParaRPr>
          </a:p>
        </p:txBody>
      </p:sp>
      <p:sp>
        <p:nvSpPr>
          <p:cNvPr id="9" name="Rounded Rectangle 8"/>
          <p:cNvSpPr/>
          <p:nvPr/>
        </p:nvSpPr>
        <p:spPr>
          <a:xfrm>
            <a:off x="5486400" y="1271588"/>
            <a:ext cx="3214688" cy="1785937"/>
          </a:xfrm>
          <a:prstGeom prst="roundRect">
            <a:avLst/>
          </a:prstGeom>
          <a:solidFill>
            <a:srgbClr val="C7C7C7"/>
          </a:solidFill>
          <a:ln w="31750" cmpd="sng">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it-IT" sz="2400" b="1" dirty="0">
              <a:solidFill>
                <a:schemeClr val="tx2"/>
              </a:solidFill>
            </a:endParaRPr>
          </a:p>
          <a:p>
            <a:pPr algn="ctr" fontAlgn="auto">
              <a:spcBef>
                <a:spcPts val="0"/>
              </a:spcBef>
              <a:spcAft>
                <a:spcPts val="0"/>
              </a:spcAft>
              <a:defRPr/>
            </a:pPr>
            <a:endParaRPr lang="it-IT" sz="2400" b="1" dirty="0">
              <a:solidFill>
                <a:schemeClr val="tx2"/>
              </a:solidFill>
            </a:endParaRPr>
          </a:p>
          <a:p>
            <a:pPr algn="ctr" fontAlgn="auto">
              <a:spcBef>
                <a:spcPts val="0"/>
              </a:spcBef>
              <a:spcAft>
                <a:spcPts val="0"/>
              </a:spcAft>
              <a:defRPr/>
            </a:pPr>
            <a:endParaRPr lang="it-IT" sz="2400" b="1" dirty="0">
              <a:solidFill>
                <a:schemeClr val="tx2"/>
              </a:solidFill>
            </a:endParaRPr>
          </a:p>
          <a:p>
            <a:pPr algn="ctr" fontAlgn="auto">
              <a:spcBef>
                <a:spcPts val="0"/>
              </a:spcBef>
              <a:spcAft>
                <a:spcPts val="0"/>
              </a:spcAft>
              <a:defRPr/>
            </a:pPr>
            <a:endParaRPr lang="it-IT" sz="2400" b="1" dirty="0">
              <a:solidFill>
                <a:schemeClr val="tx2"/>
              </a:solidFill>
            </a:endParaRPr>
          </a:p>
          <a:p>
            <a:pPr algn="ctr" fontAlgn="auto">
              <a:spcBef>
                <a:spcPts val="0"/>
              </a:spcBef>
              <a:spcAft>
                <a:spcPts val="0"/>
              </a:spcAft>
              <a:defRPr/>
            </a:pPr>
            <a:r>
              <a:rPr lang="it-IT" sz="2000" b="1" dirty="0">
                <a:solidFill>
                  <a:schemeClr val="tx1"/>
                </a:solidFill>
                <a:cs typeface="Calibri"/>
              </a:rPr>
              <a:t>Fiducia</a:t>
            </a:r>
          </a:p>
          <a:p>
            <a:pPr fontAlgn="auto">
              <a:spcBef>
                <a:spcPts val="0"/>
              </a:spcBef>
              <a:spcAft>
                <a:spcPts val="0"/>
              </a:spcAft>
              <a:defRPr/>
            </a:pPr>
            <a:r>
              <a:rPr lang="it-IT" sz="2000" b="1" dirty="0">
                <a:solidFill>
                  <a:schemeClr val="tx2"/>
                </a:solidFill>
              </a:rPr>
              <a:t> </a:t>
            </a:r>
            <a:r>
              <a:rPr lang="it-IT" dirty="0">
                <a:solidFill>
                  <a:srgbClr val="616365"/>
                </a:solidFill>
              </a:rPr>
              <a:t>Indice fiducia </a:t>
            </a:r>
            <a:r>
              <a:rPr lang="it-IT" b="1" dirty="0">
                <a:solidFill>
                  <a:srgbClr val="5F5F5F"/>
                </a:solidFill>
                <a:cs typeface="Calibri"/>
              </a:rPr>
              <a:t>46 </a:t>
            </a:r>
            <a:r>
              <a:rPr lang="it-IT" sz="1600" dirty="0">
                <a:solidFill>
                  <a:srgbClr val="616365"/>
                </a:solidFill>
              </a:rPr>
              <a:t>(-6 vs 2011)</a:t>
            </a:r>
            <a:endParaRPr lang="it-IT" dirty="0">
              <a:solidFill>
                <a:srgbClr val="616365"/>
              </a:solidFill>
            </a:endParaRPr>
          </a:p>
          <a:p>
            <a:pPr fontAlgn="auto">
              <a:spcBef>
                <a:spcPts val="0"/>
              </a:spcBef>
              <a:spcAft>
                <a:spcPts val="0"/>
              </a:spcAft>
              <a:defRPr/>
            </a:pPr>
            <a:r>
              <a:rPr lang="it-IT" dirty="0">
                <a:solidFill>
                  <a:srgbClr val="616365"/>
                </a:solidFill>
              </a:rPr>
              <a:t> L’</a:t>
            </a:r>
            <a:r>
              <a:rPr lang="it-IT" b="1" dirty="0">
                <a:solidFill>
                  <a:srgbClr val="5F5F5F"/>
                </a:solidFill>
                <a:cs typeface="Calibri"/>
              </a:rPr>
              <a:t>89%</a:t>
            </a:r>
            <a:r>
              <a:rPr lang="it-IT" b="1" dirty="0">
                <a:solidFill>
                  <a:schemeClr val="tx2"/>
                </a:solidFill>
              </a:rPr>
              <a:t> </a:t>
            </a:r>
            <a:r>
              <a:rPr lang="it-IT" dirty="0">
                <a:solidFill>
                  <a:srgbClr val="616365"/>
                </a:solidFill>
              </a:rPr>
              <a:t>non ritiene il momento adatto per gli acquisti </a:t>
            </a:r>
            <a:r>
              <a:rPr lang="it-IT" sz="1600" dirty="0">
                <a:solidFill>
                  <a:srgbClr val="616365"/>
                </a:solidFill>
              </a:rPr>
              <a:t>(+4 vs 2011)</a:t>
            </a:r>
            <a:endParaRPr lang="it-IT" dirty="0">
              <a:solidFill>
                <a:srgbClr val="616365"/>
              </a:solidFill>
            </a:endParaRPr>
          </a:p>
          <a:p>
            <a:pPr fontAlgn="auto">
              <a:spcBef>
                <a:spcPts val="0"/>
              </a:spcBef>
              <a:spcAft>
                <a:spcPts val="0"/>
              </a:spcAft>
              <a:defRPr/>
            </a:pPr>
            <a:endParaRPr lang="it-IT" sz="2400" b="1" dirty="0">
              <a:solidFill>
                <a:schemeClr val="tx2"/>
              </a:solidFill>
            </a:endParaRPr>
          </a:p>
          <a:p>
            <a:pPr algn="ctr" fontAlgn="auto">
              <a:spcBef>
                <a:spcPts val="0"/>
              </a:spcBef>
              <a:spcAft>
                <a:spcPts val="0"/>
              </a:spcAft>
              <a:defRPr/>
            </a:pPr>
            <a:endParaRPr lang="it-IT" sz="2400" b="1" dirty="0">
              <a:solidFill>
                <a:schemeClr val="tx2"/>
              </a:solidFill>
            </a:endParaRPr>
          </a:p>
          <a:p>
            <a:pPr algn="ctr" fontAlgn="auto">
              <a:spcBef>
                <a:spcPts val="0"/>
              </a:spcBef>
              <a:spcAft>
                <a:spcPts val="0"/>
              </a:spcAft>
              <a:defRPr/>
            </a:pPr>
            <a:endParaRPr lang="it-IT" sz="2400" b="1" dirty="0">
              <a:solidFill>
                <a:schemeClr val="tx2"/>
              </a:solidFill>
            </a:endParaRPr>
          </a:p>
          <a:p>
            <a:pPr algn="ctr" fontAlgn="auto">
              <a:spcBef>
                <a:spcPts val="0"/>
              </a:spcBef>
              <a:spcAft>
                <a:spcPts val="0"/>
              </a:spcAft>
              <a:defRPr/>
            </a:pPr>
            <a:endParaRPr lang="it-IT" sz="2400" b="1" dirty="0">
              <a:solidFill>
                <a:schemeClr val="tx2"/>
              </a:solidFill>
            </a:endParaRPr>
          </a:p>
        </p:txBody>
      </p:sp>
      <p:sp>
        <p:nvSpPr>
          <p:cNvPr id="58375" name="Titolo 1"/>
          <p:cNvSpPr>
            <a:spLocks noGrp="1"/>
          </p:cNvSpPr>
          <p:nvPr>
            <p:ph type="title" idx="4294967295"/>
          </p:nvPr>
        </p:nvSpPr>
        <p:spPr>
          <a:xfrm>
            <a:off x="571500" y="71438"/>
            <a:ext cx="7918450" cy="601662"/>
          </a:xfrm>
        </p:spPr>
        <p:txBody>
          <a:bodyPr/>
          <a:lstStyle/>
          <a:p>
            <a:pPr fontAlgn="auto">
              <a:spcAft>
                <a:spcPts val="0"/>
              </a:spcAft>
              <a:defRPr/>
            </a:pPr>
            <a:r>
              <a:rPr lang="it-IT" sz="2800" dirty="0" smtClean="0">
                <a:cs typeface="Arial" pitchFamily="34" charset="0"/>
              </a:rPr>
              <a:t>Il bilancio del 2012</a:t>
            </a:r>
          </a:p>
        </p:txBody>
      </p:sp>
      <p:sp>
        <p:nvSpPr>
          <p:cNvPr id="25607" name="TextBox 17"/>
          <p:cNvSpPr txBox="1">
            <a:spLocks noChangeArrowheads="1"/>
          </p:cNvSpPr>
          <p:nvPr/>
        </p:nvSpPr>
        <p:spPr bwMode="auto">
          <a:xfrm>
            <a:off x="6775450" y="2847975"/>
            <a:ext cx="1816100" cy="215900"/>
          </a:xfrm>
          <a:prstGeom prst="rect">
            <a:avLst/>
          </a:prstGeom>
          <a:noFill/>
          <a:ln w="9525">
            <a:noFill/>
            <a:miter lim="800000"/>
            <a:headEnd/>
            <a:tailEnd/>
          </a:ln>
        </p:spPr>
        <p:txBody>
          <a:bodyPr>
            <a:spAutoFit/>
          </a:bodyPr>
          <a:lstStyle/>
          <a:p>
            <a:r>
              <a:rPr lang="it-IT" sz="800" b="1">
                <a:latin typeface="Calibri" pitchFamily="34" charset="0"/>
              </a:rPr>
              <a:t>Consumer Confidence III Quart 2012  </a:t>
            </a:r>
          </a:p>
        </p:txBody>
      </p:sp>
      <p:sp>
        <p:nvSpPr>
          <p:cNvPr id="25608" name="TextBox 18"/>
          <p:cNvSpPr txBox="1">
            <a:spLocks noChangeArrowheads="1"/>
          </p:cNvSpPr>
          <p:nvPr/>
        </p:nvSpPr>
        <p:spPr bwMode="auto">
          <a:xfrm>
            <a:off x="7096125" y="6419850"/>
            <a:ext cx="1909763" cy="215900"/>
          </a:xfrm>
          <a:prstGeom prst="rect">
            <a:avLst/>
          </a:prstGeom>
          <a:noFill/>
          <a:ln w="9525">
            <a:noFill/>
            <a:miter lim="800000"/>
            <a:headEnd/>
            <a:tailEnd/>
          </a:ln>
        </p:spPr>
        <p:txBody>
          <a:bodyPr>
            <a:spAutoFit/>
          </a:bodyPr>
          <a:lstStyle/>
          <a:p>
            <a:r>
              <a:rPr lang="it-IT" sz="800" b="1">
                <a:latin typeface="Calibri" pitchFamily="34" charset="0"/>
              </a:rPr>
              <a:t>Totale Italia e I+S </a:t>
            </a:r>
          </a:p>
        </p:txBody>
      </p:sp>
      <p:sp>
        <p:nvSpPr>
          <p:cNvPr id="25609" name="TextBox 19"/>
          <p:cNvSpPr txBox="1">
            <a:spLocks noChangeArrowheads="1"/>
          </p:cNvSpPr>
          <p:nvPr/>
        </p:nvSpPr>
        <p:spPr bwMode="auto">
          <a:xfrm>
            <a:off x="2003425" y="6424613"/>
            <a:ext cx="1757363" cy="215900"/>
          </a:xfrm>
          <a:prstGeom prst="rect">
            <a:avLst/>
          </a:prstGeom>
          <a:noFill/>
          <a:ln w="9525">
            <a:noFill/>
            <a:miter lim="800000"/>
            <a:headEnd/>
            <a:tailEnd/>
          </a:ln>
        </p:spPr>
        <p:txBody>
          <a:bodyPr>
            <a:spAutoFit/>
          </a:bodyPr>
          <a:lstStyle/>
          <a:p>
            <a:r>
              <a:rPr lang="it-IT" sz="800" b="1">
                <a:latin typeface="Calibri" pitchFamily="34" charset="0"/>
              </a:rPr>
              <a:t>I+S+Lis – YTD Novembre 2012</a:t>
            </a:r>
          </a:p>
        </p:txBody>
      </p:sp>
      <p:sp>
        <p:nvSpPr>
          <p:cNvPr id="25610" name="TextBox 20"/>
          <p:cNvSpPr txBox="1">
            <a:spLocks noChangeArrowheads="1"/>
          </p:cNvSpPr>
          <p:nvPr/>
        </p:nvSpPr>
        <p:spPr bwMode="auto">
          <a:xfrm>
            <a:off x="2117725" y="2733675"/>
            <a:ext cx="1778000" cy="338138"/>
          </a:xfrm>
          <a:prstGeom prst="rect">
            <a:avLst/>
          </a:prstGeom>
          <a:noFill/>
          <a:ln w="9525">
            <a:noFill/>
            <a:miter lim="800000"/>
            <a:headEnd/>
            <a:tailEnd/>
          </a:ln>
        </p:spPr>
        <p:txBody>
          <a:bodyPr>
            <a:spAutoFit/>
          </a:bodyPr>
          <a:lstStyle/>
          <a:p>
            <a:r>
              <a:rPr lang="it-IT" sz="800" b="1">
                <a:latin typeface="Calibri" pitchFamily="34" charset="0"/>
              </a:rPr>
              <a:t>Totale Italia – YTD Nov 2012, Consumer Confidence III Quart 2012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457200"/>
            <a:ext cx="8820150" cy="601663"/>
          </a:xfrm>
        </p:spPr>
        <p:txBody>
          <a:bodyPr/>
          <a:lstStyle/>
          <a:p>
            <a:pPr fontAlgn="auto">
              <a:spcAft>
                <a:spcPts val="0"/>
              </a:spcAft>
              <a:defRPr/>
            </a:pPr>
            <a:r>
              <a:rPr lang="it-IT" sz="2800" dirty="0"/>
              <a:t>La crisi non è più solo della </a:t>
            </a:r>
            <a:r>
              <a:rPr lang="it-IT" sz="2800" dirty="0" smtClean="0"/>
              <a:t>4° settimana </a:t>
            </a:r>
            <a:r>
              <a:rPr lang="it-IT" sz="2800" dirty="0"/>
              <a:t>del mese</a:t>
            </a:r>
            <a:br>
              <a:rPr lang="it-IT" sz="2800" dirty="0"/>
            </a:br>
            <a:r>
              <a:rPr lang="it-IT" sz="1400" dirty="0" smtClean="0"/>
              <a:t>ANDAMENTI Della </a:t>
            </a:r>
            <a:r>
              <a:rPr lang="it-IT" sz="1400" dirty="0"/>
              <a:t>Distribuzione Moderna </a:t>
            </a:r>
            <a:r>
              <a:rPr lang="it-IT" sz="1400" dirty="0" smtClean="0"/>
              <a:t>*</a:t>
            </a:r>
            <a:r>
              <a:rPr lang="it-IT" sz="1400" dirty="0"/>
              <a:t/>
            </a:r>
            <a:br>
              <a:rPr lang="it-IT" sz="1400" dirty="0"/>
            </a:br>
            <a:endParaRPr lang="it-IT" sz="1400" dirty="0"/>
          </a:p>
        </p:txBody>
      </p:sp>
      <p:graphicFrame>
        <p:nvGraphicFramePr>
          <p:cNvPr id="27650" name="Object 2"/>
          <p:cNvGraphicFramePr>
            <a:graphicFrameLocks noGrp="1" noChangeAspect="1"/>
          </p:cNvGraphicFramePr>
          <p:nvPr>
            <p:ph type="chart" idx="1"/>
          </p:nvPr>
        </p:nvGraphicFramePr>
        <p:xfrm>
          <a:off x="304800" y="1295400"/>
          <a:ext cx="8851900" cy="5356225"/>
        </p:xfrm>
        <a:graphic>
          <a:graphicData uri="http://schemas.openxmlformats.org/presentationml/2006/ole">
            <mc:AlternateContent xmlns:mc="http://schemas.openxmlformats.org/markup-compatibility/2006">
              <mc:Choice xmlns:v="urn:schemas-microsoft-com:vml" Requires="v">
                <p:oleObj spid="_x0000_s27653" r:id="rId3" imgW="8852159" imgH="5352752" progId="Excel.Chart.8">
                  <p:embed/>
                </p:oleObj>
              </mc:Choice>
              <mc:Fallback>
                <p:oleObj r:id="rId3" imgW="8852159" imgH="5352752" progId="Excel.Char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8851900" cy="535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1" name="AutoShape 4"/>
          <p:cNvSpPr>
            <a:spLocks noChangeArrowheads="1"/>
          </p:cNvSpPr>
          <p:nvPr/>
        </p:nvSpPr>
        <p:spPr bwMode="auto">
          <a:xfrm>
            <a:off x="1133475" y="6248400"/>
            <a:ext cx="2524125" cy="469900"/>
          </a:xfrm>
          <a:prstGeom prst="flowChartAlternateProcess">
            <a:avLst/>
          </a:prstGeom>
          <a:solidFill>
            <a:schemeClr val="bg1"/>
          </a:solidFill>
          <a:ln w="12700">
            <a:solidFill>
              <a:srgbClr val="009DD9"/>
            </a:solidFill>
            <a:miter lim="800000"/>
            <a:headEnd/>
            <a:tailEnd/>
          </a:ln>
        </p:spPr>
        <p:txBody>
          <a:bodyPr wrap="none" anchor="ctr"/>
          <a:lstStyle/>
          <a:p>
            <a:pPr algn="ctr"/>
            <a:r>
              <a:rPr lang="it-IT" sz="1200">
                <a:solidFill>
                  <a:srgbClr val="009DD9"/>
                </a:solidFill>
                <a:latin typeface="Calibri" pitchFamily="34" charset="0"/>
                <a:ea typeface="MS PGothic"/>
                <a:cs typeface="MS PGothic"/>
              </a:rPr>
              <a:t>(*) Iper+Super+Lib. Servizio+Discount</a:t>
            </a:r>
          </a:p>
        </p:txBody>
      </p:sp>
      <p:grpSp>
        <p:nvGrpSpPr>
          <p:cNvPr id="27652" name="Group 5"/>
          <p:cNvGrpSpPr>
            <a:grpSpLocks/>
          </p:cNvGrpSpPr>
          <p:nvPr/>
        </p:nvGrpSpPr>
        <p:grpSpPr bwMode="auto">
          <a:xfrm>
            <a:off x="6019800" y="1219200"/>
            <a:ext cx="1684338" cy="1697038"/>
            <a:chOff x="4416" y="904"/>
            <a:chExt cx="1104" cy="1055"/>
          </a:xfrm>
        </p:grpSpPr>
        <p:sp>
          <p:nvSpPr>
            <p:cNvPr id="27669" name="Oval 3" descr="cooking"/>
            <p:cNvSpPr>
              <a:spLocks noChangeArrowheads="1"/>
            </p:cNvSpPr>
            <p:nvPr/>
          </p:nvSpPr>
          <p:spPr bwMode="auto">
            <a:xfrm>
              <a:off x="4416" y="904"/>
              <a:ext cx="1104" cy="1055"/>
            </a:xfrm>
            <a:prstGeom prst="ellipse">
              <a:avLst/>
            </a:prstGeom>
            <a:blipFill dpi="0" rotWithShape="1">
              <a:blip r:embed="rId5"/>
              <a:srcRect/>
              <a:stretch>
                <a:fillRect/>
              </a:stretch>
            </a:blipFill>
            <a:ln w="9525">
              <a:solidFill>
                <a:srgbClr val="009DD9"/>
              </a:solidFill>
              <a:round/>
              <a:headEnd/>
              <a:tailEnd/>
            </a:ln>
          </p:spPr>
          <p:txBody>
            <a:bodyPr wrap="none" anchor="ctr"/>
            <a:lstStyle/>
            <a:p>
              <a:endParaRPr lang="it-IT">
                <a:latin typeface="Calibri" pitchFamily="34" charset="0"/>
                <a:ea typeface="MS PGothic"/>
                <a:cs typeface="Arial" charset="0"/>
              </a:endParaRPr>
            </a:p>
          </p:txBody>
        </p:sp>
        <p:sp>
          <p:nvSpPr>
            <p:cNvPr id="27670" name="Rectangle 7"/>
            <p:cNvSpPr>
              <a:spLocks noChangeArrowheads="1"/>
            </p:cNvSpPr>
            <p:nvPr/>
          </p:nvSpPr>
          <p:spPr bwMode="auto">
            <a:xfrm>
              <a:off x="4560" y="1624"/>
              <a:ext cx="800" cy="96"/>
            </a:xfrm>
            <a:prstGeom prst="rect">
              <a:avLst/>
            </a:prstGeom>
            <a:noFill/>
            <a:ln w="28575">
              <a:solidFill>
                <a:schemeClr val="tx2"/>
              </a:solidFill>
              <a:prstDash val="sysDot"/>
              <a:miter lim="800000"/>
              <a:headEnd/>
              <a:tailEnd/>
            </a:ln>
          </p:spPr>
          <p:txBody>
            <a:bodyPr wrap="none" anchor="ctr"/>
            <a:lstStyle/>
            <a:p>
              <a:endParaRPr lang="it-IT">
                <a:latin typeface="Calibri" pitchFamily="34" charset="0"/>
              </a:endParaRPr>
            </a:p>
          </p:txBody>
        </p:sp>
      </p:grpSp>
      <p:sp>
        <p:nvSpPr>
          <p:cNvPr id="27653" name="Oval 8"/>
          <p:cNvSpPr>
            <a:spLocks noChangeArrowheads="1"/>
          </p:cNvSpPr>
          <p:nvPr/>
        </p:nvSpPr>
        <p:spPr bwMode="auto">
          <a:xfrm>
            <a:off x="1333500" y="3886200"/>
            <a:ext cx="457200" cy="457200"/>
          </a:xfrm>
          <a:prstGeom prst="ellipse">
            <a:avLst/>
          </a:prstGeom>
          <a:noFill/>
          <a:ln w="38100">
            <a:solidFill>
              <a:srgbClr val="009DD9"/>
            </a:solidFill>
            <a:round/>
            <a:headEnd/>
            <a:tailEnd/>
          </a:ln>
        </p:spPr>
        <p:txBody>
          <a:bodyPr wrap="none" anchor="ctr"/>
          <a:lstStyle/>
          <a:p>
            <a:endParaRPr lang="it-IT">
              <a:latin typeface="Calibri" pitchFamily="34" charset="0"/>
            </a:endParaRPr>
          </a:p>
        </p:txBody>
      </p:sp>
      <p:sp>
        <p:nvSpPr>
          <p:cNvPr id="27654" name="Oval 9"/>
          <p:cNvSpPr>
            <a:spLocks noChangeArrowheads="1"/>
          </p:cNvSpPr>
          <p:nvPr/>
        </p:nvSpPr>
        <p:spPr bwMode="auto">
          <a:xfrm>
            <a:off x="2276475" y="4191000"/>
            <a:ext cx="457200" cy="457200"/>
          </a:xfrm>
          <a:prstGeom prst="ellipse">
            <a:avLst/>
          </a:prstGeom>
          <a:noFill/>
          <a:ln w="38100">
            <a:solidFill>
              <a:srgbClr val="009DD9"/>
            </a:solidFill>
            <a:round/>
            <a:headEnd/>
            <a:tailEnd/>
          </a:ln>
        </p:spPr>
        <p:txBody>
          <a:bodyPr wrap="none" anchor="ctr"/>
          <a:lstStyle/>
          <a:p>
            <a:endParaRPr lang="it-IT">
              <a:latin typeface="Calibri" pitchFamily="34" charset="0"/>
            </a:endParaRPr>
          </a:p>
        </p:txBody>
      </p:sp>
      <p:sp>
        <p:nvSpPr>
          <p:cNvPr id="27655" name="Oval 10"/>
          <p:cNvSpPr>
            <a:spLocks noChangeArrowheads="1"/>
          </p:cNvSpPr>
          <p:nvPr/>
        </p:nvSpPr>
        <p:spPr bwMode="auto">
          <a:xfrm>
            <a:off x="3238500" y="4267200"/>
            <a:ext cx="457200" cy="457200"/>
          </a:xfrm>
          <a:prstGeom prst="ellipse">
            <a:avLst/>
          </a:prstGeom>
          <a:noFill/>
          <a:ln w="38100">
            <a:solidFill>
              <a:srgbClr val="009DD9"/>
            </a:solidFill>
            <a:round/>
            <a:headEnd/>
            <a:tailEnd/>
          </a:ln>
        </p:spPr>
        <p:txBody>
          <a:bodyPr wrap="none" anchor="ctr"/>
          <a:lstStyle/>
          <a:p>
            <a:endParaRPr lang="it-IT">
              <a:latin typeface="Calibri" pitchFamily="34" charset="0"/>
            </a:endParaRPr>
          </a:p>
        </p:txBody>
      </p:sp>
      <p:sp>
        <p:nvSpPr>
          <p:cNvPr id="27656" name="Oval 11"/>
          <p:cNvSpPr>
            <a:spLocks noChangeArrowheads="1"/>
          </p:cNvSpPr>
          <p:nvPr/>
        </p:nvSpPr>
        <p:spPr bwMode="auto">
          <a:xfrm>
            <a:off x="6686550" y="4724400"/>
            <a:ext cx="457200" cy="457200"/>
          </a:xfrm>
          <a:prstGeom prst="ellipse">
            <a:avLst/>
          </a:prstGeom>
          <a:noFill/>
          <a:ln w="38100">
            <a:solidFill>
              <a:srgbClr val="009DD9"/>
            </a:solidFill>
            <a:round/>
            <a:headEnd/>
            <a:tailEnd/>
          </a:ln>
        </p:spPr>
        <p:txBody>
          <a:bodyPr wrap="none" anchor="ctr"/>
          <a:lstStyle/>
          <a:p>
            <a:endParaRPr lang="it-IT">
              <a:latin typeface="Calibri" pitchFamily="34" charset="0"/>
            </a:endParaRPr>
          </a:p>
        </p:txBody>
      </p:sp>
      <p:sp>
        <p:nvSpPr>
          <p:cNvPr id="27657" name="Oval 12"/>
          <p:cNvSpPr>
            <a:spLocks noChangeArrowheads="1"/>
          </p:cNvSpPr>
          <p:nvPr/>
        </p:nvSpPr>
        <p:spPr bwMode="auto">
          <a:xfrm>
            <a:off x="8610600" y="4800600"/>
            <a:ext cx="457200" cy="457200"/>
          </a:xfrm>
          <a:prstGeom prst="ellipse">
            <a:avLst/>
          </a:prstGeom>
          <a:noFill/>
          <a:ln w="38100">
            <a:solidFill>
              <a:srgbClr val="009DD9"/>
            </a:solidFill>
            <a:round/>
            <a:headEnd/>
            <a:tailEnd/>
          </a:ln>
        </p:spPr>
        <p:txBody>
          <a:bodyPr wrap="none" anchor="ctr"/>
          <a:lstStyle/>
          <a:p>
            <a:endParaRPr lang="it-IT">
              <a:latin typeface="Calibri" pitchFamily="34" charset="0"/>
            </a:endParaRPr>
          </a:p>
        </p:txBody>
      </p:sp>
      <p:sp>
        <p:nvSpPr>
          <p:cNvPr id="27658" name="Oval 3" descr="cooking"/>
          <p:cNvSpPr>
            <a:spLocks noChangeArrowheads="1"/>
          </p:cNvSpPr>
          <p:nvPr/>
        </p:nvSpPr>
        <p:spPr bwMode="auto">
          <a:xfrm>
            <a:off x="7366000" y="1905000"/>
            <a:ext cx="1625600" cy="1606550"/>
          </a:xfrm>
          <a:prstGeom prst="ellipse">
            <a:avLst/>
          </a:prstGeom>
          <a:blipFill dpi="0" rotWithShape="1">
            <a:blip r:embed="rId6"/>
            <a:srcRect/>
            <a:stretch>
              <a:fillRect/>
            </a:stretch>
          </a:blipFill>
          <a:ln w="9525">
            <a:solidFill>
              <a:srgbClr val="009DD9"/>
            </a:solidFill>
            <a:round/>
            <a:headEnd/>
            <a:tailEnd/>
          </a:ln>
        </p:spPr>
        <p:txBody>
          <a:bodyPr wrap="none" anchor="ctr"/>
          <a:lstStyle/>
          <a:p>
            <a:endParaRPr lang="it-IT">
              <a:latin typeface="Calibri" pitchFamily="34" charset="0"/>
              <a:ea typeface="MS PGothic"/>
              <a:cs typeface="Arial" charset="0"/>
            </a:endParaRPr>
          </a:p>
        </p:txBody>
      </p:sp>
      <p:sp>
        <p:nvSpPr>
          <p:cNvPr id="27659" name="Oval 14"/>
          <p:cNvSpPr>
            <a:spLocks noChangeArrowheads="1"/>
          </p:cNvSpPr>
          <p:nvPr/>
        </p:nvSpPr>
        <p:spPr bwMode="auto">
          <a:xfrm>
            <a:off x="8039100" y="4800600"/>
            <a:ext cx="457200" cy="457200"/>
          </a:xfrm>
          <a:prstGeom prst="ellipse">
            <a:avLst/>
          </a:prstGeom>
          <a:noFill/>
          <a:ln w="38100">
            <a:solidFill>
              <a:schemeClr val="tx2"/>
            </a:solidFill>
            <a:round/>
            <a:headEnd/>
            <a:tailEnd/>
          </a:ln>
        </p:spPr>
        <p:txBody>
          <a:bodyPr wrap="none" anchor="ctr"/>
          <a:lstStyle/>
          <a:p>
            <a:endParaRPr lang="it-IT">
              <a:latin typeface="Calibri" pitchFamily="34" charset="0"/>
            </a:endParaRPr>
          </a:p>
        </p:txBody>
      </p:sp>
      <p:sp>
        <p:nvSpPr>
          <p:cNvPr id="27660" name="Oval 15"/>
          <p:cNvSpPr>
            <a:spLocks noChangeArrowheads="1"/>
          </p:cNvSpPr>
          <p:nvPr/>
        </p:nvSpPr>
        <p:spPr bwMode="auto">
          <a:xfrm>
            <a:off x="5905500" y="4572000"/>
            <a:ext cx="457200" cy="457200"/>
          </a:xfrm>
          <a:prstGeom prst="ellipse">
            <a:avLst/>
          </a:prstGeom>
          <a:noFill/>
          <a:ln w="38100">
            <a:solidFill>
              <a:schemeClr val="tx2"/>
            </a:solidFill>
            <a:round/>
            <a:headEnd/>
            <a:tailEnd/>
          </a:ln>
        </p:spPr>
        <p:txBody>
          <a:bodyPr wrap="none" anchor="ctr"/>
          <a:lstStyle/>
          <a:p>
            <a:endParaRPr lang="it-IT">
              <a:latin typeface="Calibri" pitchFamily="34" charset="0"/>
            </a:endParaRPr>
          </a:p>
        </p:txBody>
      </p:sp>
      <p:sp>
        <p:nvSpPr>
          <p:cNvPr id="27661" name="Oval 16"/>
          <p:cNvSpPr>
            <a:spLocks noChangeArrowheads="1"/>
          </p:cNvSpPr>
          <p:nvPr/>
        </p:nvSpPr>
        <p:spPr bwMode="auto">
          <a:xfrm>
            <a:off x="3619500" y="4419600"/>
            <a:ext cx="457200" cy="457200"/>
          </a:xfrm>
          <a:prstGeom prst="ellipse">
            <a:avLst/>
          </a:prstGeom>
          <a:noFill/>
          <a:ln w="38100">
            <a:solidFill>
              <a:schemeClr val="tx2"/>
            </a:solidFill>
            <a:round/>
            <a:headEnd/>
            <a:tailEnd/>
          </a:ln>
        </p:spPr>
        <p:txBody>
          <a:bodyPr wrap="none" anchor="ctr"/>
          <a:lstStyle/>
          <a:p>
            <a:endParaRPr lang="it-IT">
              <a:latin typeface="Calibri" pitchFamily="34" charset="0"/>
            </a:endParaRPr>
          </a:p>
        </p:txBody>
      </p:sp>
      <p:sp>
        <p:nvSpPr>
          <p:cNvPr id="27662" name="Oval 17"/>
          <p:cNvSpPr>
            <a:spLocks noChangeArrowheads="1"/>
          </p:cNvSpPr>
          <p:nvPr/>
        </p:nvSpPr>
        <p:spPr bwMode="auto">
          <a:xfrm>
            <a:off x="1714500" y="3886200"/>
            <a:ext cx="457200" cy="457200"/>
          </a:xfrm>
          <a:prstGeom prst="ellipse">
            <a:avLst/>
          </a:prstGeom>
          <a:noFill/>
          <a:ln w="38100">
            <a:solidFill>
              <a:schemeClr val="tx2"/>
            </a:solidFill>
            <a:round/>
            <a:headEnd/>
            <a:tailEnd/>
          </a:ln>
        </p:spPr>
        <p:txBody>
          <a:bodyPr wrap="none" anchor="ctr"/>
          <a:lstStyle/>
          <a:p>
            <a:endParaRPr lang="it-IT">
              <a:latin typeface="Calibri" pitchFamily="34" charset="0"/>
            </a:endParaRPr>
          </a:p>
        </p:txBody>
      </p:sp>
      <p:sp>
        <p:nvSpPr>
          <p:cNvPr id="27663" name="Oval 18"/>
          <p:cNvSpPr>
            <a:spLocks noChangeArrowheads="1"/>
          </p:cNvSpPr>
          <p:nvPr/>
        </p:nvSpPr>
        <p:spPr bwMode="auto">
          <a:xfrm>
            <a:off x="762000" y="3171825"/>
            <a:ext cx="457200" cy="457200"/>
          </a:xfrm>
          <a:prstGeom prst="ellipse">
            <a:avLst/>
          </a:prstGeom>
          <a:noFill/>
          <a:ln w="38100">
            <a:solidFill>
              <a:schemeClr val="tx2"/>
            </a:solidFill>
            <a:round/>
            <a:headEnd/>
            <a:tailEnd/>
          </a:ln>
        </p:spPr>
        <p:txBody>
          <a:bodyPr wrap="none" anchor="ctr"/>
          <a:lstStyle/>
          <a:p>
            <a:endParaRPr lang="it-IT">
              <a:latin typeface="Calibri" pitchFamily="34" charset="0"/>
            </a:endParaRPr>
          </a:p>
        </p:txBody>
      </p:sp>
      <p:sp>
        <p:nvSpPr>
          <p:cNvPr id="27664" name="Rectangle 11"/>
          <p:cNvSpPr>
            <a:spLocks noChangeArrowheads="1"/>
          </p:cNvSpPr>
          <p:nvPr/>
        </p:nvSpPr>
        <p:spPr bwMode="auto">
          <a:xfrm>
            <a:off x="3429000" y="6473825"/>
            <a:ext cx="3502025" cy="384175"/>
          </a:xfrm>
          <a:prstGeom prst="rect">
            <a:avLst/>
          </a:prstGeom>
          <a:noFill/>
          <a:ln w="28575" algn="ctr">
            <a:noFill/>
            <a:miter lim="800000"/>
            <a:headEnd/>
            <a:tailEnd/>
          </a:ln>
        </p:spPr>
        <p:txBody>
          <a:bodyPr wrap="none" anchor="ctr"/>
          <a:lstStyle/>
          <a:p>
            <a:pPr marL="101600" indent="-101600" algn="ctr">
              <a:buClr>
                <a:srgbClr val="0082D1"/>
              </a:buClr>
              <a:buFont typeface="Times"/>
              <a:buNone/>
            </a:pPr>
            <a:r>
              <a:rPr lang="en-US" altLang="zh-TW" sz="1000" i="1">
                <a:solidFill>
                  <a:srgbClr val="616365"/>
                </a:solidFill>
                <a:latin typeface="Calibri" pitchFamily="34" charset="0"/>
                <a:ea typeface="Arial Unicode MS"/>
                <a:cs typeface="Arial Unicode MS"/>
              </a:rPr>
              <a:t>Fonte: Nielsen Trade*Mis</a:t>
            </a:r>
          </a:p>
        </p:txBody>
      </p:sp>
      <p:sp>
        <p:nvSpPr>
          <p:cNvPr id="27665" name="Oval 10"/>
          <p:cNvSpPr>
            <a:spLocks noChangeArrowheads="1"/>
          </p:cNvSpPr>
          <p:nvPr/>
        </p:nvSpPr>
        <p:spPr bwMode="auto">
          <a:xfrm>
            <a:off x="7086600" y="6019800"/>
            <a:ext cx="304800" cy="304800"/>
          </a:xfrm>
          <a:prstGeom prst="ellipse">
            <a:avLst/>
          </a:prstGeom>
          <a:noFill/>
          <a:ln w="38100">
            <a:solidFill>
              <a:srgbClr val="009DD9"/>
            </a:solidFill>
            <a:round/>
            <a:headEnd/>
            <a:tailEnd/>
          </a:ln>
        </p:spPr>
        <p:txBody>
          <a:bodyPr wrap="none" anchor="ctr"/>
          <a:lstStyle/>
          <a:p>
            <a:endParaRPr lang="it-IT">
              <a:latin typeface="Calibri" pitchFamily="34" charset="0"/>
            </a:endParaRPr>
          </a:p>
        </p:txBody>
      </p:sp>
      <p:sp>
        <p:nvSpPr>
          <p:cNvPr id="27666" name="Oval 16"/>
          <p:cNvSpPr>
            <a:spLocks noChangeArrowheads="1"/>
          </p:cNvSpPr>
          <p:nvPr/>
        </p:nvSpPr>
        <p:spPr bwMode="auto">
          <a:xfrm>
            <a:off x="7086600" y="6400800"/>
            <a:ext cx="304800" cy="304800"/>
          </a:xfrm>
          <a:prstGeom prst="ellipse">
            <a:avLst/>
          </a:prstGeom>
          <a:noFill/>
          <a:ln w="38100">
            <a:solidFill>
              <a:schemeClr val="tx2"/>
            </a:solidFill>
            <a:round/>
            <a:headEnd/>
            <a:tailEnd/>
          </a:ln>
        </p:spPr>
        <p:txBody>
          <a:bodyPr wrap="none" anchor="ctr"/>
          <a:lstStyle/>
          <a:p>
            <a:endParaRPr lang="it-IT">
              <a:latin typeface="Calibri" pitchFamily="34" charset="0"/>
            </a:endParaRPr>
          </a:p>
        </p:txBody>
      </p:sp>
      <p:sp>
        <p:nvSpPr>
          <p:cNvPr id="27667" name="Rectangle 11"/>
          <p:cNvSpPr>
            <a:spLocks noChangeArrowheads="1"/>
          </p:cNvSpPr>
          <p:nvPr/>
        </p:nvSpPr>
        <p:spPr bwMode="auto">
          <a:xfrm>
            <a:off x="7391400" y="6019800"/>
            <a:ext cx="1524000" cy="307975"/>
          </a:xfrm>
          <a:prstGeom prst="rect">
            <a:avLst/>
          </a:prstGeom>
          <a:noFill/>
          <a:ln w="28575" algn="ctr">
            <a:noFill/>
            <a:miter lim="800000"/>
            <a:headEnd/>
            <a:tailEnd/>
          </a:ln>
        </p:spPr>
        <p:txBody>
          <a:bodyPr wrap="none" anchor="ctr"/>
          <a:lstStyle/>
          <a:p>
            <a:pPr marL="101600" indent="-101600">
              <a:buClr>
                <a:srgbClr val="0082D1"/>
              </a:buClr>
              <a:buFont typeface="Times"/>
              <a:buNone/>
            </a:pPr>
            <a:r>
              <a:rPr lang="en-US" altLang="zh-TW" sz="1000" i="1">
                <a:solidFill>
                  <a:srgbClr val="616365"/>
                </a:solidFill>
                <a:latin typeface="Calibri" pitchFamily="34" charset="0"/>
                <a:ea typeface="Arial Unicode MS"/>
                <a:cs typeface="Arial Unicode MS"/>
              </a:rPr>
              <a:t>4a Settimana del mese</a:t>
            </a:r>
          </a:p>
        </p:txBody>
      </p:sp>
      <p:sp>
        <p:nvSpPr>
          <p:cNvPr id="27668" name="Rectangle 11"/>
          <p:cNvSpPr>
            <a:spLocks noChangeArrowheads="1"/>
          </p:cNvSpPr>
          <p:nvPr/>
        </p:nvSpPr>
        <p:spPr bwMode="auto">
          <a:xfrm>
            <a:off x="7391400" y="6397625"/>
            <a:ext cx="1524000" cy="307975"/>
          </a:xfrm>
          <a:prstGeom prst="rect">
            <a:avLst/>
          </a:prstGeom>
          <a:noFill/>
          <a:ln w="28575" algn="ctr">
            <a:noFill/>
            <a:miter lim="800000"/>
            <a:headEnd/>
            <a:tailEnd/>
          </a:ln>
        </p:spPr>
        <p:txBody>
          <a:bodyPr wrap="none" anchor="ctr"/>
          <a:lstStyle/>
          <a:p>
            <a:pPr marL="101600" indent="-101600">
              <a:buClr>
                <a:srgbClr val="0082D1"/>
              </a:buClr>
              <a:buFont typeface="Times"/>
              <a:buNone/>
            </a:pPr>
            <a:r>
              <a:rPr lang="en-US" altLang="zh-TW" sz="1000" i="1">
                <a:solidFill>
                  <a:srgbClr val="616365"/>
                </a:solidFill>
                <a:latin typeface="Calibri" pitchFamily="34" charset="0"/>
                <a:ea typeface="Arial Unicode MS"/>
                <a:cs typeface="Arial Unicode MS"/>
              </a:rPr>
              <a:t>1a Settimana del mese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274638" y="61913"/>
            <a:ext cx="8107362" cy="623887"/>
          </a:xfrm>
          <a:prstGeom prst="rect">
            <a:avLst/>
          </a:prstGeom>
          <a:solidFill>
            <a:schemeClr val="bg1"/>
          </a:solidFill>
          <a:ln w="9525" algn="ctr">
            <a:noFill/>
            <a:miter lim="800000"/>
            <a:headEnd/>
            <a:tailEnd/>
          </a:ln>
        </p:spPr>
        <p:txBody>
          <a:bodyPr lIns="91426" tIns="45713" rIns="91426" bIns="45713"/>
          <a:lstStyle/>
          <a:p>
            <a:pPr fontAlgn="auto">
              <a:lnSpc>
                <a:spcPct val="95000"/>
              </a:lnSpc>
              <a:spcBef>
                <a:spcPts val="0"/>
              </a:spcBef>
              <a:spcAft>
                <a:spcPts val="0"/>
              </a:spcAft>
              <a:defRPr/>
            </a:pPr>
            <a:r>
              <a:rPr lang="it-IT" sz="3000" cap="all" dirty="0">
                <a:solidFill>
                  <a:srgbClr val="009DD9"/>
                </a:solidFill>
                <a:latin typeface="+mj-lt"/>
                <a:ea typeface="+mj-ea"/>
                <a:cs typeface="+mj-cs"/>
              </a:rPr>
              <a:t>si RIDUCONO le quantità acquistate</a:t>
            </a:r>
            <a:endParaRPr lang="en-US" sz="3000" cap="all" dirty="0">
              <a:solidFill>
                <a:srgbClr val="009DD9"/>
              </a:solidFill>
              <a:latin typeface="+mj-lt"/>
              <a:ea typeface="+mj-ea"/>
              <a:cs typeface="+mj-cs"/>
            </a:endParaRPr>
          </a:p>
        </p:txBody>
      </p:sp>
      <p:graphicFrame>
        <p:nvGraphicFramePr>
          <p:cNvPr id="28674" name="Object 2"/>
          <p:cNvGraphicFramePr>
            <a:graphicFrameLocks noChangeAspect="1"/>
          </p:cNvGraphicFramePr>
          <p:nvPr/>
        </p:nvGraphicFramePr>
        <p:xfrm>
          <a:off x="304800" y="1600200"/>
          <a:ext cx="8839200" cy="4762500"/>
        </p:xfrm>
        <a:graphic>
          <a:graphicData uri="http://schemas.openxmlformats.org/presentationml/2006/ole">
            <mc:AlternateContent xmlns:mc="http://schemas.openxmlformats.org/markup-compatibility/2006">
              <mc:Choice xmlns:v="urn:schemas-microsoft-com:vml" Requires="v">
                <p:oleObj spid="_x0000_s28677" r:id="rId4" imgW="8839966" imgH="4761389" progId="Excel.Chart.8">
                  <p:embed/>
                </p:oleObj>
              </mc:Choice>
              <mc:Fallback>
                <p:oleObj r:id="rId4" imgW="8839966" imgH="4761389"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00200"/>
                        <a:ext cx="8839200" cy="476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8675" name="AutoShape 3"/>
          <p:cNvCxnSpPr>
            <a:cxnSpLocks noChangeShapeType="1"/>
          </p:cNvCxnSpPr>
          <p:nvPr/>
        </p:nvCxnSpPr>
        <p:spPr bwMode="auto">
          <a:xfrm rot="10800000" flipH="1" flipV="1">
            <a:off x="198438" y="3382963"/>
            <a:ext cx="8958262" cy="1587"/>
          </a:xfrm>
          <a:prstGeom prst="curvedConnector5">
            <a:avLst>
              <a:gd name="adj1" fmla="val -2551"/>
              <a:gd name="adj2" fmla="val -146699968"/>
              <a:gd name="adj3" fmla="val 102532"/>
            </a:avLst>
          </a:prstGeom>
          <a:noFill/>
          <a:ln w="9525">
            <a:noFill/>
            <a:round/>
            <a:headEnd/>
            <a:tailEnd/>
          </a:ln>
        </p:spPr>
      </p:cxnSp>
      <p:sp>
        <p:nvSpPr>
          <p:cNvPr id="28676" name="Text Box 4"/>
          <p:cNvSpPr txBox="1">
            <a:spLocks noChangeArrowheads="1"/>
          </p:cNvSpPr>
          <p:nvPr/>
        </p:nvSpPr>
        <p:spPr bwMode="auto">
          <a:xfrm>
            <a:off x="685800" y="6248400"/>
            <a:ext cx="4191000" cy="279400"/>
          </a:xfrm>
          <a:prstGeom prst="rect">
            <a:avLst/>
          </a:prstGeom>
          <a:noFill/>
          <a:ln w="12700">
            <a:noFill/>
            <a:miter lim="800000"/>
            <a:headEnd/>
            <a:tailEnd/>
          </a:ln>
        </p:spPr>
        <p:txBody>
          <a:bodyPr/>
          <a:lstStyle/>
          <a:p>
            <a:pPr eaLnBrk="0" hangingPunct="0"/>
            <a:r>
              <a:rPr lang="it-IT" sz="1200">
                <a:latin typeface="Calibri" pitchFamily="34" charset="0"/>
                <a:ea typeface="MS PGothic"/>
                <a:cs typeface="Times New Roman" pitchFamily="18" charset="0"/>
              </a:rPr>
              <a:t>*Trend Vendite a PREZZI COSTANTI, 2012 YTD NOV </a:t>
            </a:r>
          </a:p>
        </p:txBody>
      </p:sp>
      <p:sp>
        <p:nvSpPr>
          <p:cNvPr id="28677" name="Text Box 6"/>
          <p:cNvSpPr txBox="1">
            <a:spLocks noChangeArrowheads="1"/>
          </p:cNvSpPr>
          <p:nvPr/>
        </p:nvSpPr>
        <p:spPr bwMode="auto">
          <a:xfrm>
            <a:off x="228600" y="2667000"/>
            <a:ext cx="4033838" cy="554038"/>
          </a:xfrm>
          <a:prstGeom prst="rect">
            <a:avLst/>
          </a:prstGeom>
          <a:noFill/>
          <a:ln w="9525" algn="ctr">
            <a:noFill/>
            <a:miter lim="800000"/>
            <a:headEnd/>
            <a:tailEnd/>
          </a:ln>
        </p:spPr>
        <p:txBody>
          <a:bodyPr lIns="91426" tIns="45713" rIns="91426" bIns="45713">
            <a:spAutoFit/>
          </a:bodyPr>
          <a:lstStyle/>
          <a:p>
            <a:pPr>
              <a:spcBef>
                <a:spcPct val="50000"/>
              </a:spcBef>
            </a:pPr>
            <a:r>
              <a:rPr lang="it-IT" sz="1200">
                <a:solidFill>
                  <a:srgbClr val="009DD9"/>
                </a:solidFill>
                <a:latin typeface="Calibri" pitchFamily="34" charset="0"/>
                <a:ea typeface="MS PGothic"/>
                <a:cs typeface="MS PGothic"/>
              </a:rPr>
              <a:t>Largo Consumo – Totale Italia</a:t>
            </a:r>
          </a:p>
          <a:p>
            <a:pPr>
              <a:spcBef>
                <a:spcPct val="50000"/>
              </a:spcBef>
            </a:pPr>
            <a:r>
              <a:rPr lang="it-IT" sz="1200">
                <a:solidFill>
                  <a:srgbClr val="009DD9"/>
                </a:solidFill>
                <a:latin typeface="Calibri" pitchFamily="34" charset="0"/>
                <a:ea typeface="MS PGothic"/>
                <a:cs typeface="MS PGothic"/>
              </a:rPr>
              <a:t>Trend % con sviluppo rete </a:t>
            </a:r>
          </a:p>
        </p:txBody>
      </p:sp>
      <p:sp>
        <p:nvSpPr>
          <p:cNvPr id="28678" name="Text Box 7"/>
          <p:cNvSpPr txBox="1">
            <a:spLocks noChangeArrowheads="1"/>
          </p:cNvSpPr>
          <p:nvPr/>
        </p:nvSpPr>
        <p:spPr bwMode="auto">
          <a:xfrm>
            <a:off x="1584325" y="6538913"/>
            <a:ext cx="4572000" cy="274637"/>
          </a:xfrm>
          <a:prstGeom prst="rect">
            <a:avLst/>
          </a:prstGeom>
          <a:noFill/>
          <a:ln w="12700">
            <a:noFill/>
            <a:miter lim="800000"/>
            <a:headEnd/>
            <a:tailEnd/>
          </a:ln>
        </p:spPr>
        <p:txBody>
          <a:bodyPr>
            <a:spAutoFit/>
          </a:bodyPr>
          <a:lstStyle/>
          <a:p>
            <a:pPr eaLnBrk="0" hangingPunct="0"/>
            <a:r>
              <a:rPr lang="it-IT" sz="1200">
                <a:solidFill>
                  <a:schemeClr val="bg1"/>
                </a:solidFill>
                <a:latin typeface="Calibri" pitchFamily="34" charset="0"/>
                <a:ea typeface="MS PGothic"/>
                <a:cs typeface="MS PGothic"/>
              </a:rPr>
              <a:t>Fonte: Nielsen Trade*Mis - Totale Italia Grocery</a:t>
            </a:r>
          </a:p>
        </p:txBody>
      </p:sp>
      <p:sp>
        <p:nvSpPr>
          <p:cNvPr id="28679" name="Oval 9"/>
          <p:cNvSpPr>
            <a:spLocks noChangeArrowheads="1"/>
          </p:cNvSpPr>
          <p:nvPr/>
        </p:nvSpPr>
        <p:spPr bwMode="auto">
          <a:xfrm>
            <a:off x="381000" y="990600"/>
            <a:ext cx="1828800" cy="1524000"/>
          </a:xfrm>
          <a:prstGeom prst="ellipse">
            <a:avLst/>
          </a:prstGeom>
          <a:blipFill dpi="0" rotWithShape="1">
            <a:blip r:embed="rId6"/>
            <a:srcRect/>
            <a:stretch>
              <a:fillRect/>
            </a:stretch>
          </a:blipFill>
          <a:ln w="9525">
            <a:noFill/>
            <a:round/>
            <a:headEnd/>
            <a:tailEnd/>
          </a:ln>
        </p:spPr>
        <p:txBody>
          <a:bodyPr wrap="none" anchor="ctr"/>
          <a:lstStyle/>
          <a:p>
            <a:endParaRPr lang="it-IT">
              <a:latin typeface="Calibri" pitchFamily="34" charset="0"/>
              <a:ea typeface="MS PGothic"/>
              <a:cs typeface="MS PGothic"/>
            </a:endParaRPr>
          </a:p>
        </p:txBody>
      </p:sp>
      <p:sp>
        <p:nvSpPr>
          <p:cNvPr id="28680" name="AutoShape 11"/>
          <p:cNvSpPr>
            <a:spLocks noChangeArrowheads="1"/>
          </p:cNvSpPr>
          <p:nvPr/>
        </p:nvSpPr>
        <p:spPr bwMode="auto">
          <a:xfrm rot="1440964">
            <a:off x="7427913" y="3136900"/>
            <a:ext cx="1277937" cy="450850"/>
          </a:xfrm>
          <a:prstGeom prst="rightArrow">
            <a:avLst>
              <a:gd name="adj1" fmla="val 50000"/>
              <a:gd name="adj2" fmla="val 86439"/>
            </a:avLst>
          </a:prstGeom>
          <a:blipFill dpi="0" rotWithShape="1">
            <a:blip r:embed="rId7"/>
            <a:srcRect/>
            <a:stretch>
              <a:fillRect/>
            </a:stretch>
          </a:blipFill>
          <a:ln w="9525">
            <a:noFill/>
            <a:miter lim="800000"/>
            <a:headEnd/>
            <a:tailEnd/>
          </a:ln>
        </p:spPr>
        <p:txBody>
          <a:bodyPr wrap="none" anchor="ctr"/>
          <a:lstStyle/>
          <a:p>
            <a:endParaRPr lang="it-IT">
              <a:latin typeface="Calibri" pitchFamily="34" charset="0"/>
              <a:ea typeface="MS PGothic"/>
              <a:cs typeface="MS PGothic"/>
            </a:endParaRPr>
          </a:p>
        </p:txBody>
      </p:sp>
      <p:sp>
        <p:nvSpPr>
          <p:cNvPr id="28681" name="Line 8"/>
          <p:cNvSpPr>
            <a:spLocks noChangeShapeType="1"/>
          </p:cNvSpPr>
          <p:nvPr/>
        </p:nvSpPr>
        <p:spPr bwMode="auto">
          <a:xfrm flipH="1">
            <a:off x="7115175" y="2528888"/>
            <a:ext cx="44450" cy="3143250"/>
          </a:xfrm>
          <a:prstGeom prst="line">
            <a:avLst/>
          </a:prstGeom>
          <a:noFill/>
          <a:ln w="12700">
            <a:solidFill>
              <a:schemeClr val="tx1"/>
            </a:solidFill>
            <a:prstDash val="dash"/>
            <a:round/>
            <a:headEnd/>
            <a:tailEnd/>
          </a:ln>
        </p:spPr>
        <p:txBody>
          <a:bodyPr/>
          <a:lstStyle/>
          <a:p>
            <a:endParaRPr lang="it-IT"/>
          </a:p>
        </p:txBody>
      </p:sp>
      <p:sp>
        <p:nvSpPr>
          <p:cNvPr id="28682" name="AutoShape 12"/>
          <p:cNvSpPr>
            <a:spLocks noChangeArrowheads="1"/>
          </p:cNvSpPr>
          <p:nvPr/>
        </p:nvSpPr>
        <p:spPr bwMode="auto">
          <a:xfrm>
            <a:off x="7667625" y="2060575"/>
            <a:ext cx="1296988" cy="720725"/>
          </a:xfrm>
          <a:prstGeom prst="roundRect">
            <a:avLst>
              <a:gd name="adj" fmla="val 16667"/>
            </a:avLst>
          </a:prstGeom>
          <a:solidFill>
            <a:srgbClr val="009DD9"/>
          </a:solidFill>
          <a:ln w="9525">
            <a:noFill/>
            <a:round/>
            <a:headEnd/>
            <a:tailEnd/>
          </a:ln>
        </p:spPr>
        <p:txBody>
          <a:bodyPr wrap="none" anchor="ctr"/>
          <a:lstStyle/>
          <a:p>
            <a:pPr algn="ctr"/>
            <a:r>
              <a:rPr lang="it-IT" sz="1400" b="1">
                <a:solidFill>
                  <a:schemeClr val="bg1"/>
                </a:solidFill>
                <a:latin typeface="Calibri" pitchFamily="34" charset="0"/>
                <a:ea typeface="MS PGothic"/>
                <a:cs typeface="MS PGothic"/>
              </a:rPr>
              <a:t>Var% Volumi</a:t>
            </a:r>
          </a:p>
          <a:p>
            <a:pPr algn="ctr"/>
            <a:r>
              <a:rPr lang="it-IT" sz="1400" b="1">
                <a:solidFill>
                  <a:schemeClr val="bg1"/>
                </a:solidFill>
                <a:latin typeface="Calibri" pitchFamily="34" charset="0"/>
                <a:ea typeface="MS PGothic"/>
                <a:cs typeface="MS PGothic"/>
              </a:rPr>
              <a:t>Ott’12 -2,5%</a:t>
            </a:r>
          </a:p>
          <a:p>
            <a:pPr algn="ctr"/>
            <a:r>
              <a:rPr lang="it-IT" sz="1400" b="1">
                <a:solidFill>
                  <a:schemeClr val="bg1"/>
                </a:solidFill>
                <a:latin typeface="Calibri" pitchFamily="34" charset="0"/>
                <a:ea typeface="MS PGothic"/>
                <a:cs typeface="MS PGothic"/>
              </a:rPr>
              <a:t>Nov’12 -1,8%</a:t>
            </a:r>
          </a:p>
        </p:txBody>
      </p:sp>
      <p:sp>
        <p:nvSpPr>
          <p:cNvPr id="28683" name="Rectangle 11"/>
          <p:cNvSpPr>
            <a:spLocks noChangeArrowheads="1"/>
          </p:cNvSpPr>
          <p:nvPr/>
        </p:nvSpPr>
        <p:spPr bwMode="auto">
          <a:xfrm>
            <a:off x="3124200" y="6473825"/>
            <a:ext cx="3502025" cy="384175"/>
          </a:xfrm>
          <a:prstGeom prst="rect">
            <a:avLst/>
          </a:prstGeom>
          <a:noFill/>
          <a:ln w="28575" algn="ctr">
            <a:noFill/>
            <a:miter lim="800000"/>
            <a:headEnd/>
            <a:tailEnd/>
          </a:ln>
        </p:spPr>
        <p:txBody>
          <a:bodyPr wrap="none" anchor="ctr"/>
          <a:lstStyle/>
          <a:p>
            <a:pPr marL="101600" indent="-101600" algn="ctr">
              <a:buClr>
                <a:srgbClr val="0082D1"/>
              </a:buClr>
              <a:buFont typeface="Times"/>
              <a:buNone/>
            </a:pPr>
            <a:r>
              <a:rPr lang="en-US" altLang="zh-TW" sz="1000" i="1">
                <a:solidFill>
                  <a:srgbClr val="616365"/>
                </a:solidFill>
                <a:latin typeface="Calibri" pitchFamily="34" charset="0"/>
                <a:ea typeface="Arial Unicode MS"/>
                <a:cs typeface="Arial Unicode MS"/>
              </a:rPr>
              <a:t>Fonte: Nielsen Trade*Mis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28600" y="76200"/>
            <a:ext cx="8991600" cy="601663"/>
          </a:xfrm>
        </p:spPr>
        <p:txBody>
          <a:bodyPr tIns="45720" bIns="45720" anchor="ctr"/>
          <a:lstStyle/>
          <a:p>
            <a:pPr fontAlgn="auto">
              <a:spcAft>
                <a:spcPts val="0"/>
              </a:spcAft>
              <a:defRPr/>
            </a:pPr>
            <a:r>
              <a:rPr lang="it-IT" dirty="0" smtClean="0"/>
              <a:t>FORTE ATTENZIONE Al risparmio</a:t>
            </a:r>
            <a:endParaRPr lang="it-IT" dirty="0"/>
          </a:p>
        </p:txBody>
      </p:sp>
      <p:sp>
        <p:nvSpPr>
          <p:cNvPr id="30722" name="AutoShape 3"/>
          <p:cNvSpPr>
            <a:spLocks noChangeArrowheads="1"/>
          </p:cNvSpPr>
          <p:nvPr/>
        </p:nvSpPr>
        <p:spPr bwMode="auto">
          <a:xfrm>
            <a:off x="406400" y="1047750"/>
            <a:ext cx="8177213" cy="714375"/>
          </a:xfrm>
          <a:prstGeom prst="roundRect">
            <a:avLst>
              <a:gd name="adj" fmla="val 16667"/>
            </a:avLst>
          </a:prstGeom>
          <a:solidFill>
            <a:srgbClr val="009DD9"/>
          </a:solidFill>
          <a:ln w="9525">
            <a:solidFill>
              <a:schemeClr val="accent1"/>
            </a:solidFill>
            <a:round/>
            <a:headEnd/>
            <a:tailEnd/>
          </a:ln>
        </p:spPr>
        <p:txBody>
          <a:bodyPr>
            <a:spAutoFit/>
          </a:bodyPr>
          <a:lstStyle/>
          <a:p>
            <a:pPr algn="ctr">
              <a:spcBef>
                <a:spcPct val="50000"/>
              </a:spcBef>
            </a:pPr>
            <a:r>
              <a:rPr lang="it-IT">
                <a:solidFill>
                  <a:schemeClr val="bg1"/>
                </a:solidFill>
                <a:latin typeface="Calibri" pitchFamily="34" charset="0"/>
                <a:ea typeface="MS PGothic"/>
                <a:cs typeface="MS PGothic"/>
              </a:rPr>
              <a:t>Alla riduzione dei volumi si sono aggiunti ulteriori  “tagli” di spesa </a:t>
            </a:r>
            <a:br>
              <a:rPr lang="it-IT">
                <a:solidFill>
                  <a:schemeClr val="bg1"/>
                </a:solidFill>
                <a:latin typeface="Calibri" pitchFamily="34" charset="0"/>
                <a:ea typeface="MS PGothic"/>
                <a:cs typeface="MS PGothic"/>
              </a:rPr>
            </a:br>
            <a:r>
              <a:rPr lang="it-IT">
                <a:solidFill>
                  <a:schemeClr val="bg1"/>
                </a:solidFill>
                <a:latin typeface="Calibri" pitchFamily="34" charset="0"/>
                <a:ea typeface="MS PGothic"/>
                <a:cs typeface="MS PGothic"/>
              </a:rPr>
              <a:t>per  circa 1,1 miliardi €</a:t>
            </a:r>
          </a:p>
        </p:txBody>
      </p:sp>
      <p:graphicFrame>
        <p:nvGraphicFramePr>
          <p:cNvPr id="30723" name="Object 4"/>
          <p:cNvGraphicFramePr>
            <a:graphicFrameLocks noChangeAspect="1"/>
          </p:cNvGraphicFramePr>
          <p:nvPr/>
        </p:nvGraphicFramePr>
        <p:xfrm>
          <a:off x="152400" y="1981200"/>
          <a:ext cx="8086725" cy="4325938"/>
        </p:xfrm>
        <a:graphic>
          <a:graphicData uri="http://schemas.openxmlformats.org/presentationml/2006/ole">
            <mc:AlternateContent xmlns:mc="http://schemas.openxmlformats.org/markup-compatibility/2006">
              <mc:Choice xmlns:v="urn:schemas-microsoft-com:vml" Requires="v">
                <p:oleObj spid="_x0000_s30726" r:id="rId3" imgW="8090093" imgH="4328535" progId="Excel.Chart.8">
                  <p:embed/>
                </p:oleObj>
              </mc:Choice>
              <mc:Fallback>
                <p:oleObj r:id="rId3" imgW="8090093" imgH="4328535"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81200"/>
                        <a:ext cx="8086725" cy="432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Text Box 21"/>
          <p:cNvSpPr txBox="1">
            <a:spLocks noChangeArrowheads="1"/>
          </p:cNvSpPr>
          <p:nvPr/>
        </p:nvSpPr>
        <p:spPr bwMode="auto">
          <a:xfrm>
            <a:off x="8077200" y="4876800"/>
            <a:ext cx="763588" cy="369888"/>
          </a:xfrm>
          <a:prstGeom prst="rect">
            <a:avLst/>
          </a:prstGeom>
          <a:noFill/>
          <a:ln w="9525" algn="ctr">
            <a:noFill/>
            <a:miter lim="800000"/>
            <a:headEnd/>
            <a:tailEnd/>
          </a:ln>
        </p:spPr>
        <p:txBody>
          <a:bodyPr wrap="none" lIns="91426" tIns="45713" rIns="91426" bIns="45713">
            <a:spAutoFit/>
          </a:bodyPr>
          <a:lstStyle/>
          <a:p>
            <a:pPr defTabSz="457200"/>
            <a:r>
              <a:rPr lang="it-IT" b="1">
                <a:solidFill>
                  <a:schemeClr val="accent1"/>
                </a:solidFill>
                <a:latin typeface="Calibri" pitchFamily="34" charset="0"/>
                <a:ea typeface="MS PGothic"/>
                <a:cs typeface="MS PGothic"/>
              </a:rPr>
              <a:t>33,4%</a:t>
            </a:r>
          </a:p>
        </p:txBody>
      </p:sp>
      <p:sp>
        <p:nvSpPr>
          <p:cNvPr id="30725" name="Text Box 22"/>
          <p:cNvSpPr txBox="1">
            <a:spLocks noChangeArrowheads="1"/>
          </p:cNvSpPr>
          <p:nvPr/>
        </p:nvSpPr>
        <p:spPr bwMode="auto">
          <a:xfrm>
            <a:off x="7924800" y="3733800"/>
            <a:ext cx="763588" cy="369888"/>
          </a:xfrm>
          <a:prstGeom prst="rect">
            <a:avLst/>
          </a:prstGeom>
          <a:noFill/>
          <a:ln w="9525" algn="ctr">
            <a:noFill/>
            <a:miter lim="800000"/>
            <a:headEnd/>
            <a:tailEnd/>
          </a:ln>
        </p:spPr>
        <p:txBody>
          <a:bodyPr wrap="none" lIns="91426" tIns="45713" rIns="91426" bIns="45713">
            <a:spAutoFit/>
          </a:bodyPr>
          <a:lstStyle/>
          <a:p>
            <a:pPr defTabSz="457200"/>
            <a:r>
              <a:rPr lang="it-IT" b="1">
                <a:solidFill>
                  <a:schemeClr val="accent2"/>
                </a:solidFill>
                <a:latin typeface="Calibri" pitchFamily="34" charset="0"/>
                <a:ea typeface="MS PGothic"/>
                <a:cs typeface="MS PGothic"/>
              </a:rPr>
              <a:t>26,9%</a:t>
            </a:r>
          </a:p>
        </p:txBody>
      </p:sp>
      <p:sp>
        <p:nvSpPr>
          <p:cNvPr id="16391" name="Text Box 23"/>
          <p:cNvSpPr txBox="1">
            <a:spLocks noChangeArrowheads="1"/>
          </p:cNvSpPr>
          <p:nvPr/>
        </p:nvSpPr>
        <p:spPr bwMode="auto">
          <a:xfrm>
            <a:off x="7815263" y="2895600"/>
            <a:ext cx="763587" cy="369888"/>
          </a:xfrm>
          <a:prstGeom prst="rect">
            <a:avLst/>
          </a:prstGeom>
          <a:noFill/>
          <a:ln w="9525" algn="ctr">
            <a:noFill/>
            <a:miter lim="800000"/>
            <a:headEnd/>
            <a:tailEnd/>
          </a:ln>
        </p:spPr>
        <p:txBody>
          <a:bodyPr wrap="none" lIns="91426" tIns="45713" rIns="91426" bIns="45713">
            <a:spAutoFit/>
          </a:bodyPr>
          <a:lstStyle/>
          <a:p>
            <a:pPr defTabSz="457200" fontAlgn="auto">
              <a:spcBef>
                <a:spcPts val="0"/>
              </a:spcBef>
              <a:spcAft>
                <a:spcPts val="0"/>
              </a:spcAft>
              <a:defRPr/>
            </a:pPr>
            <a:r>
              <a:rPr lang="it-IT" b="1" dirty="0">
                <a:solidFill>
                  <a:schemeClr val="accent3"/>
                </a:solidFill>
                <a:latin typeface="+mn-lt"/>
                <a:ea typeface="MS PGothic" pitchFamily="34" charset="-128"/>
              </a:rPr>
              <a:t>21,4%</a:t>
            </a:r>
          </a:p>
        </p:txBody>
      </p:sp>
      <p:sp>
        <p:nvSpPr>
          <p:cNvPr id="30727" name="Text Box 24"/>
          <p:cNvSpPr txBox="1">
            <a:spLocks noChangeArrowheads="1"/>
          </p:cNvSpPr>
          <p:nvPr/>
        </p:nvSpPr>
        <p:spPr bwMode="auto">
          <a:xfrm>
            <a:off x="7658100" y="2209800"/>
            <a:ext cx="763588" cy="369888"/>
          </a:xfrm>
          <a:prstGeom prst="rect">
            <a:avLst/>
          </a:prstGeom>
          <a:noFill/>
          <a:ln w="9525" algn="ctr">
            <a:noFill/>
            <a:miter lim="800000"/>
            <a:headEnd/>
            <a:tailEnd/>
          </a:ln>
        </p:spPr>
        <p:txBody>
          <a:bodyPr wrap="none" lIns="91426" tIns="45713" rIns="91426" bIns="45713">
            <a:spAutoFit/>
          </a:bodyPr>
          <a:lstStyle/>
          <a:p>
            <a:pPr defTabSz="457200"/>
            <a:r>
              <a:rPr lang="it-IT" b="1">
                <a:solidFill>
                  <a:schemeClr val="folHlink"/>
                </a:solidFill>
                <a:latin typeface="Calibri" pitchFamily="34" charset="0"/>
                <a:ea typeface="MS PGothic"/>
                <a:cs typeface="MS PGothic"/>
              </a:rPr>
              <a:t>18,3%</a:t>
            </a:r>
          </a:p>
        </p:txBody>
      </p:sp>
      <p:sp>
        <p:nvSpPr>
          <p:cNvPr id="30728" name="Rectangle 11"/>
          <p:cNvSpPr>
            <a:spLocks noChangeArrowheads="1"/>
          </p:cNvSpPr>
          <p:nvPr/>
        </p:nvSpPr>
        <p:spPr bwMode="auto">
          <a:xfrm>
            <a:off x="2857500" y="6215063"/>
            <a:ext cx="3502025" cy="384175"/>
          </a:xfrm>
          <a:prstGeom prst="rect">
            <a:avLst/>
          </a:prstGeom>
          <a:noFill/>
          <a:ln w="28575" algn="ctr">
            <a:noFill/>
            <a:miter lim="800000"/>
            <a:headEnd/>
            <a:tailEnd/>
          </a:ln>
        </p:spPr>
        <p:txBody>
          <a:bodyPr wrap="none" anchor="ctr"/>
          <a:lstStyle/>
          <a:p>
            <a:pPr marL="101600" indent="-101600" algn="ctr">
              <a:buClr>
                <a:srgbClr val="0082D1"/>
              </a:buClr>
              <a:buFont typeface="Times"/>
              <a:buNone/>
            </a:pPr>
            <a:r>
              <a:rPr lang="en-US" altLang="zh-TW" sz="1000" i="1">
                <a:solidFill>
                  <a:srgbClr val="616365"/>
                </a:solidFill>
                <a:latin typeface="Calibri" pitchFamily="34" charset="0"/>
                <a:ea typeface="Arial Unicode MS"/>
                <a:cs typeface="Arial Unicode MS"/>
              </a:rPr>
              <a:t>Fonte: Nielsen Trade*Mis</a:t>
            </a:r>
          </a:p>
        </p:txBody>
      </p:sp>
      <p:sp>
        <p:nvSpPr>
          <p:cNvPr id="30729" name="Text Box 21"/>
          <p:cNvSpPr txBox="1">
            <a:spLocks noChangeArrowheads="1"/>
          </p:cNvSpPr>
          <p:nvPr/>
        </p:nvSpPr>
        <p:spPr bwMode="auto">
          <a:xfrm>
            <a:off x="5486400" y="4419600"/>
            <a:ext cx="763588" cy="369888"/>
          </a:xfrm>
          <a:prstGeom prst="rect">
            <a:avLst/>
          </a:prstGeom>
          <a:noFill/>
          <a:ln w="9525" algn="ctr">
            <a:noFill/>
            <a:miter lim="800000"/>
            <a:headEnd/>
            <a:tailEnd/>
          </a:ln>
        </p:spPr>
        <p:txBody>
          <a:bodyPr wrap="none" lIns="91426" tIns="45713" rIns="91426" bIns="45713">
            <a:spAutoFit/>
          </a:bodyPr>
          <a:lstStyle/>
          <a:p>
            <a:pPr defTabSz="457200"/>
            <a:r>
              <a:rPr lang="it-IT" b="1">
                <a:solidFill>
                  <a:schemeClr val="accent1"/>
                </a:solidFill>
                <a:latin typeface="Calibri" pitchFamily="34" charset="0"/>
                <a:ea typeface="MS PGothic"/>
                <a:cs typeface="MS PGothic"/>
              </a:rPr>
              <a:t>62,9%</a:t>
            </a:r>
          </a:p>
        </p:txBody>
      </p:sp>
      <p:sp>
        <p:nvSpPr>
          <p:cNvPr id="30730" name="Text Box 22"/>
          <p:cNvSpPr txBox="1">
            <a:spLocks noChangeArrowheads="1"/>
          </p:cNvSpPr>
          <p:nvPr/>
        </p:nvSpPr>
        <p:spPr bwMode="auto">
          <a:xfrm>
            <a:off x="5297488" y="2971800"/>
            <a:ext cx="763587" cy="369888"/>
          </a:xfrm>
          <a:prstGeom prst="rect">
            <a:avLst/>
          </a:prstGeom>
          <a:noFill/>
          <a:ln w="9525" algn="ctr">
            <a:noFill/>
            <a:miter lim="800000"/>
            <a:headEnd/>
            <a:tailEnd/>
          </a:ln>
        </p:spPr>
        <p:txBody>
          <a:bodyPr wrap="none" lIns="91426" tIns="45713" rIns="91426" bIns="45713">
            <a:spAutoFit/>
          </a:bodyPr>
          <a:lstStyle/>
          <a:p>
            <a:pPr defTabSz="457200"/>
            <a:r>
              <a:rPr lang="it-IT" b="1">
                <a:solidFill>
                  <a:schemeClr val="accent2"/>
                </a:solidFill>
                <a:latin typeface="Calibri" pitchFamily="34" charset="0"/>
                <a:ea typeface="MS PGothic"/>
                <a:cs typeface="MS PGothic"/>
              </a:rPr>
              <a:t>13,7%</a:t>
            </a:r>
          </a:p>
        </p:txBody>
      </p:sp>
      <p:sp>
        <p:nvSpPr>
          <p:cNvPr id="16396" name="Text Box 23"/>
          <p:cNvSpPr txBox="1">
            <a:spLocks noChangeArrowheads="1"/>
          </p:cNvSpPr>
          <p:nvPr/>
        </p:nvSpPr>
        <p:spPr bwMode="auto">
          <a:xfrm>
            <a:off x="5106988" y="2514600"/>
            <a:ext cx="763587" cy="369888"/>
          </a:xfrm>
          <a:prstGeom prst="rect">
            <a:avLst/>
          </a:prstGeom>
          <a:noFill/>
          <a:ln w="9525" algn="ctr">
            <a:noFill/>
            <a:miter lim="800000"/>
            <a:headEnd/>
            <a:tailEnd/>
          </a:ln>
        </p:spPr>
        <p:txBody>
          <a:bodyPr wrap="none" lIns="91426" tIns="45713" rIns="91426" bIns="45713">
            <a:spAutoFit/>
          </a:bodyPr>
          <a:lstStyle/>
          <a:p>
            <a:pPr defTabSz="457200" fontAlgn="auto">
              <a:spcBef>
                <a:spcPts val="0"/>
              </a:spcBef>
              <a:spcAft>
                <a:spcPts val="0"/>
              </a:spcAft>
              <a:defRPr/>
            </a:pPr>
            <a:r>
              <a:rPr lang="it-IT" b="1" dirty="0">
                <a:solidFill>
                  <a:schemeClr val="accent3"/>
                </a:solidFill>
                <a:latin typeface="+mn-lt"/>
                <a:ea typeface="MS PGothic" pitchFamily="34" charset="-128"/>
              </a:rPr>
              <a:t>13,7%</a:t>
            </a:r>
          </a:p>
        </p:txBody>
      </p:sp>
      <p:sp>
        <p:nvSpPr>
          <p:cNvPr id="30732" name="Text Box 24"/>
          <p:cNvSpPr txBox="1">
            <a:spLocks noChangeArrowheads="1"/>
          </p:cNvSpPr>
          <p:nvPr/>
        </p:nvSpPr>
        <p:spPr bwMode="auto">
          <a:xfrm>
            <a:off x="5029200" y="2057400"/>
            <a:ext cx="646113" cy="369888"/>
          </a:xfrm>
          <a:prstGeom prst="rect">
            <a:avLst/>
          </a:prstGeom>
          <a:noFill/>
          <a:ln w="9525" algn="ctr">
            <a:noFill/>
            <a:miter lim="800000"/>
            <a:headEnd/>
            <a:tailEnd/>
          </a:ln>
        </p:spPr>
        <p:txBody>
          <a:bodyPr wrap="none" lIns="91426" tIns="45713" rIns="91426" bIns="45713">
            <a:spAutoFit/>
          </a:bodyPr>
          <a:lstStyle/>
          <a:p>
            <a:pPr defTabSz="457200"/>
            <a:r>
              <a:rPr lang="it-IT" b="1">
                <a:solidFill>
                  <a:schemeClr val="folHlink"/>
                </a:solidFill>
                <a:latin typeface="Calibri" pitchFamily="34" charset="0"/>
                <a:ea typeface="MS PGothic"/>
                <a:cs typeface="MS PGothic"/>
              </a:rPr>
              <a:t>9,7%</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olo 1"/>
          <p:cNvSpPr>
            <a:spLocks noGrp="1"/>
          </p:cNvSpPr>
          <p:nvPr>
            <p:ph type="title" idx="4294967295"/>
          </p:nvPr>
        </p:nvSpPr>
        <p:spPr>
          <a:xfrm>
            <a:off x="304800" y="152400"/>
            <a:ext cx="7918450" cy="601663"/>
          </a:xfrm>
        </p:spPr>
        <p:txBody>
          <a:bodyPr/>
          <a:lstStyle/>
          <a:p>
            <a:pPr fontAlgn="auto">
              <a:spcAft>
                <a:spcPts val="0"/>
              </a:spcAft>
              <a:defRPr/>
            </a:pPr>
            <a:r>
              <a:rPr lang="it-IT" dirty="0" smtClean="0"/>
              <a:t>Le trasformazione nel carrello e a tavola</a:t>
            </a:r>
            <a:br>
              <a:rPr lang="it-IT" dirty="0" smtClean="0"/>
            </a:br>
            <a:r>
              <a:rPr lang="it-IT" sz="2000" dirty="0" smtClean="0">
                <a:cs typeface="Arial" charset="0"/>
              </a:rPr>
              <a:t>Confronto andamenti precrisi-oggi (2012 vs 2008)</a:t>
            </a:r>
            <a:endParaRPr lang="it-IT" sz="2800" dirty="0" smtClean="0">
              <a:cs typeface="Arial" charset="0"/>
            </a:endParaRPr>
          </a:p>
        </p:txBody>
      </p:sp>
      <p:sp>
        <p:nvSpPr>
          <p:cNvPr id="9" name="Down Arrow 8"/>
          <p:cNvSpPr/>
          <p:nvPr/>
        </p:nvSpPr>
        <p:spPr>
          <a:xfrm>
            <a:off x="500063" y="4114800"/>
            <a:ext cx="1557337" cy="2286000"/>
          </a:xfrm>
          <a:prstGeom prst="downArrow">
            <a:avLst/>
          </a:prstGeom>
          <a:solidFill>
            <a:schemeClr val="accent4"/>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Up Arrow 9"/>
          <p:cNvSpPr/>
          <p:nvPr/>
        </p:nvSpPr>
        <p:spPr>
          <a:xfrm>
            <a:off x="503238" y="1676400"/>
            <a:ext cx="1554162" cy="2286000"/>
          </a:xfrm>
          <a:prstGeom prst="upArrow">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TextBox 10"/>
          <p:cNvSpPr txBox="1"/>
          <p:nvPr/>
        </p:nvSpPr>
        <p:spPr>
          <a:xfrm>
            <a:off x="1728788" y="2482850"/>
            <a:ext cx="3681412" cy="2216150"/>
          </a:xfrm>
          <a:prstGeom prst="rect">
            <a:avLst/>
          </a:prstGeom>
          <a:noFill/>
        </p:spPr>
        <p:txBody>
          <a:bodyPr>
            <a:spAutoFit/>
          </a:bodyPr>
          <a:lstStyle/>
          <a:p>
            <a:pPr fontAlgn="auto">
              <a:spcBef>
                <a:spcPts val="0"/>
              </a:spcBef>
              <a:spcAft>
                <a:spcPts val="0"/>
              </a:spcAft>
              <a:defRPr/>
            </a:pPr>
            <a:r>
              <a:rPr lang="it-IT" dirty="0">
                <a:latin typeface="+mn-lt"/>
              </a:rPr>
              <a:t>Ingredienti di Base </a:t>
            </a:r>
            <a:r>
              <a:rPr lang="it-IT" b="1" dirty="0">
                <a:solidFill>
                  <a:srgbClr val="00B050"/>
                </a:solidFill>
                <a:latin typeface="+mn-lt"/>
              </a:rPr>
              <a:t>+9,4% </a:t>
            </a:r>
            <a:endParaRPr lang="it-IT" dirty="0">
              <a:solidFill>
                <a:srgbClr val="00B050"/>
              </a:solidFill>
              <a:latin typeface="+mn-lt"/>
            </a:endParaRPr>
          </a:p>
          <a:p>
            <a:pPr fontAlgn="auto">
              <a:spcBef>
                <a:spcPts val="0"/>
              </a:spcBef>
              <a:spcAft>
                <a:spcPts val="0"/>
              </a:spcAft>
              <a:defRPr/>
            </a:pPr>
            <a:r>
              <a:rPr lang="it-IT" sz="1000" dirty="0">
                <a:latin typeface="+mn-lt"/>
              </a:rPr>
              <a:t>(Farina, Uova, Zucchero..)</a:t>
            </a:r>
            <a:endParaRPr lang="it-IT" sz="1600" dirty="0">
              <a:latin typeface="+mn-lt"/>
            </a:endParaRPr>
          </a:p>
          <a:p>
            <a:pPr fontAlgn="auto">
              <a:spcBef>
                <a:spcPts val="0"/>
              </a:spcBef>
              <a:spcAft>
                <a:spcPts val="0"/>
              </a:spcAft>
              <a:defRPr/>
            </a:pPr>
            <a:r>
              <a:rPr lang="it-IT" dirty="0">
                <a:latin typeface="+mn-lt"/>
              </a:rPr>
              <a:t>Carne pollo </a:t>
            </a:r>
            <a:r>
              <a:rPr lang="it-IT" b="1" dirty="0">
                <a:solidFill>
                  <a:srgbClr val="00B050"/>
                </a:solidFill>
                <a:latin typeface="+mn-lt"/>
              </a:rPr>
              <a:t>+9,4%</a:t>
            </a:r>
          </a:p>
          <a:p>
            <a:pPr fontAlgn="auto">
              <a:spcBef>
                <a:spcPts val="0"/>
              </a:spcBef>
              <a:spcAft>
                <a:spcPts val="0"/>
              </a:spcAft>
              <a:defRPr/>
            </a:pPr>
            <a:r>
              <a:rPr lang="it-IT" dirty="0">
                <a:latin typeface="+mn-lt"/>
              </a:rPr>
              <a:t>Salumi</a:t>
            </a:r>
            <a:r>
              <a:rPr lang="it-IT" dirty="0">
                <a:latin typeface="Arial" pitchFamily="34" charset="0"/>
              </a:rPr>
              <a:t> </a:t>
            </a:r>
            <a:r>
              <a:rPr lang="it-IT" b="1" dirty="0">
                <a:solidFill>
                  <a:srgbClr val="00B050"/>
                </a:solidFill>
                <a:latin typeface="+mn-lt"/>
              </a:rPr>
              <a:t>+6,6% </a:t>
            </a:r>
          </a:p>
          <a:p>
            <a:pPr fontAlgn="auto">
              <a:spcBef>
                <a:spcPts val="0"/>
              </a:spcBef>
              <a:spcAft>
                <a:spcPts val="0"/>
              </a:spcAft>
              <a:defRPr/>
            </a:pPr>
            <a:r>
              <a:rPr lang="it-IT" dirty="0">
                <a:latin typeface="+mn-lt"/>
              </a:rPr>
              <a:t>Conserve </a:t>
            </a:r>
            <a:r>
              <a:rPr lang="it-IT" sz="1000" dirty="0">
                <a:latin typeface="+mn-lt"/>
              </a:rPr>
              <a:t>(pesce, carne, veg.) </a:t>
            </a:r>
            <a:r>
              <a:rPr lang="it-IT" b="1" dirty="0">
                <a:solidFill>
                  <a:srgbClr val="00B050"/>
                </a:solidFill>
                <a:latin typeface="+mn-lt"/>
              </a:rPr>
              <a:t>+6,7%</a:t>
            </a:r>
          </a:p>
          <a:p>
            <a:pPr fontAlgn="auto">
              <a:spcBef>
                <a:spcPts val="0"/>
              </a:spcBef>
              <a:spcAft>
                <a:spcPts val="0"/>
              </a:spcAft>
              <a:defRPr/>
            </a:pPr>
            <a:endParaRPr lang="it-IT" sz="1000" dirty="0">
              <a:latin typeface="Arial" pitchFamily="34" charset="0"/>
            </a:endParaRPr>
          </a:p>
          <a:p>
            <a:pPr fontAlgn="auto">
              <a:spcBef>
                <a:spcPts val="0"/>
              </a:spcBef>
              <a:spcAft>
                <a:spcPts val="0"/>
              </a:spcAft>
              <a:defRPr/>
            </a:pPr>
            <a:endParaRPr lang="it-IT" sz="1000" dirty="0">
              <a:latin typeface="Arial" pitchFamily="34" charset="0"/>
            </a:endParaRPr>
          </a:p>
          <a:p>
            <a:pPr fontAlgn="auto">
              <a:spcBef>
                <a:spcPts val="0"/>
              </a:spcBef>
              <a:spcAft>
                <a:spcPts val="0"/>
              </a:spcAft>
              <a:defRPr/>
            </a:pPr>
            <a:endParaRPr lang="it-IT" b="1" dirty="0">
              <a:solidFill>
                <a:schemeClr val="accent2">
                  <a:lumMod val="75000"/>
                </a:schemeClr>
              </a:solidFill>
              <a:latin typeface="Arial" pitchFamily="34" charset="0"/>
            </a:endParaRPr>
          </a:p>
          <a:p>
            <a:pPr fontAlgn="auto">
              <a:spcBef>
                <a:spcPts val="0"/>
              </a:spcBef>
              <a:spcAft>
                <a:spcPts val="0"/>
              </a:spcAft>
              <a:defRPr/>
            </a:pPr>
            <a:endParaRPr lang="it-IT" b="1" dirty="0">
              <a:solidFill>
                <a:schemeClr val="accent2">
                  <a:lumMod val="75000"/>
                </a:schemeClr>
              </a:solidFill>
              <a:latin typeface="Arial" pitchFamily="34" charset="0"/>
            </a:endParaRPr>
          </a:p>
        </p:txBody>
      </p:sp>
      <p:sp>
        <p:nvSpPr>
          <p:cNvPr id="5127" name="TextBox 13"/>
          <p:cNvSpPr txBox="1">
            <a:spLocks noChangeArrowheads="1"/>
          </p:cNvSpPr>
          <p:nvPr/>
        </p:nvSpPr>
        <p:spPr bwMode="auto">
          <a:xfrm>
            <a:off x="1841500" y="4235450"/>
            <a:ext cx="3721100" cy="1631950"/>
          </a:xfrm>
          <a:prstGeom prst="rect">
            <a:avLst/>
          </a:prstGeom>
          <a:noFill/>
          <a:ln w="9525">
            <a:noFill/>
            <a:miter lim="800000"/>
            <a:headEnd/>
            <a:tailEnd/>
          </a:ln>
        </p:spPr>
        <p:txBody>
          <a:bodyPr>
            <a:spAutoFit/>
          </a:bodyPr>
          <a:lstStyle/>
          <a:p>
            <a:pPr fontAlgn="auto">
              <a:spcBef>
                <a:spcPts val="0"/>
              </a:spcBef>
              <a:spcAft>
                <a:spcPts val="0"/>
              </a:spcAft>
              <a:defRPr/>
            </a:pPr>
            <a:r>
              <a:rPr lang="it-IT" dirty="0">
                <a:latin typeface="+mn-lt"/>
              </a:rPr>
              <a:t>Impulso e Dessert </a:t>
            </a:r>
            <a:r>
              <a:rPr lang="it-IT" b="1" dirty="0">
                <a:solidFill>
                  <a:schemeClr val="accent4"/>
                </a:solidFill>
                <a:latin typeface="+mn-lt"/>
              </a:rPr>
              <a:t>-3,9%</a:t>
            </a:r>
          </a:p>
          <a:p>
            <a:pPr fontAlgn="auto">
              <a:spcBef>
                <a:spcPts val="0"/>
              </a:spcBef>
              <a:spcAft>
                <a:spcPts val="0"/>
              </a:spcAft>
              <a:defRPr/>
            </a:pPr>
            <a:r>
              <a:rPr lang="it-IT" sz="1000" dirty="0">
                <a:latin typeface="Arial" pitchFamily="34" charset="0"/>
              </a:rPr>
              <a:t>(</a:t>
            </a:r>
            <a:r>
              <a:rPr lang="it-IT" sz="1000" dirty="0">
                <a:latin typeface="+mn-lt"/>
              </a:rPr>
              <a:t>Cioccolato,Caramelle,Dessert Uht,..)</a:t>
            </a:r>
          </a:p>
          <a:p>
            <a:pPr fontAlgn="auto">
              <a:spcBef>
                <a:spcPts val="0"/>
              </a:spcBef>
              <a:spcAft>
                <a:spcPts val="0"/>
              </a:spcAft>
              <a:defRPr/>
            </a:pPr>
            <a:r>
              <a:rPr lang="it-IT" dirty="0">
                <a:latin typeface="+mn-lt"/>
              </a:rPr>
              <a:t>Carne Manzo+Vitello </a:t>
            </a:r>
            <a:r>
              <a:rPr lang="it-IT" b="1" dirty="0">
                <a:solidFill>
                  <a:schemeClr val="accent4"/>
                </a:solidFill>
                <a:latin typeface="+mn-lt"/>
              </a:rPr>
              <a:t>-9,3%</a:t>
            </a:r>
          </a:p>
          <a:p>
            <a:pPr fontAlgn="auto">
              <a:spcBef>
                <a:spcPts val="0"/>
              </a:spcBef>
              <a:spcAft>
                <a:spcPts val="0"/>
              </a:spcAft>
              <a:defRPr/>
            </a:pPr>
            <a:r>
              <a:rPr lang="it-IT" dirty="0">
                <a:latin typeface="+mn-lt"/>
              </a:rPr>
              <a:t>Pesce </a:t>
            </a:r>
            <a:r>
              <a:rPr lang="it-IT" b="1" dirty="0">
                <a:solidFill>
                  <a:schemeClr val="accent4"/>
                </a:solidFill>
                <a:latin typeface="+mn-lt"/>
              </a:rPr>
              <a:t>-9,4%</a:t>
            </a:r>
          </a:p>
          <a:p>
            <a:pPr fontAlgn="auto">
              <a:spcBef>
                <a:spcPts val="0"/>
              </a:spcBef>
              <a:spcAft>
                <a:spcPts val="0"/>
              </a:spcAft>
              <a:defRPr/>
            </a:pPr>
            <a:r>
              <a:rPr lang="it-IT" dirty="0">
                <a:latin typeface="+mn-lt"/>
              </a:rPr>
              <a:t>Pane Fresco </a:t>
            </a:r>
            <a:r>
              <a:rPr lang="it-IT" b="1" dirty="0">
                <a:solidFill>
                  <a:schemeClr val="accent4"/>
                </a:solidFill>
                <a:latin typeface="+mn-lt"/>
              </a:rPr>
              <a:t>-12,9%</a:t>
            </a:r>
          </a:p>
          <a:p>
            <a:pPr fontAlgn="auto">
              <a:spcBef>
                <a:spcPts val="0"/>
              </a:spcBef>
              <a:spcAft>
                <a:spcPts val="0"/>
              </a:spcAft>
              <a:defRPr/>
            </a:pPr>
            <a:endParaRPr lang="it-IT" b="1" dirty="0">
              <a:solidFill>
                <a:schemeClr val="tx2"/>
              </a:solidFill>
              <a:latin typeface="+mn-lt"/>
            </a:endParaRPr>
          </a:p>
        </p:txBody>
      </p:sp>
      <p:sp>
        <p:nvSpPr>
          <p:cNvPr id="19" name="Oval 6"/>
          <p:cNvSpPr>
            <a:spLocks noChangeArrowheads="1"/>
          </p:cNvSpPr>
          <p:nvPr/>
        </p:nvSpPr>
        <p:spPr bwMode="auto">
          <a:xfrm>
            <a:off x="1981200" y="914400"/>
            <a:ext cx="1957374" cy="1500206"/>
          </a:xfrm>
          <a:prstGeom prst="ellipse">
            <a:avLst/>
          </a:prstGeom>
          <a:blipFill dpi="0" rotWithShape="1">
            <a:blip r:embed="rId3" cstate="print"/>
            <a:srcRect/>
            <a:stretch>
              <a:fillRect b="-3838"/>
            </a:stretch>
          </a:blipFill>
          <a:ln w="9525" algn="ctr">
            <a:noFill/>
            <a:round/>
            <a:headEnd/>
            <a:tailEnd/>
          </a:ln>
          <a:effectLst/>
        </p:spPr>
        <p:txBody>
          <a:bodyPr wrap="none" lIns="91426" tIns="45713" rIns="91426" bIns="45713" anchor="ctr"/>
          <a:lstStyle/>
          <a:p>
            <a:pPr fontAlgn="auto">
              <a:spcBef>
                <a:spcPts val="0"/>
              </a:spcBef>
              <a:spcAft>
                <a:spcPts val="0"/>
              </a:spcAft>
              <a:defRPr/>
            </a:pPr>
            <a:endParaRPr lang="it-IT">
              <a:latin typeface="+mn-lt"/>
            </a:endParaRPr>
          </a:p>
        </p:txBody>
      </p:sp>
      <p:sp>
        <p:nvSpPr>
          <p:cNvPr id="31753" name="Titolo 1"/>
          <p:cNvSpPr txBox="1">
            <a:spLocks/>
          </p:cNvSpPr>
          <p:nvPr/>
        </p:nvSpPr>
        <p:spPr bwMode="auto">
          <a:xfrm>
            <a:off x="685800" y="6400800"/>
            <a:ext cx="8161338" cy="239713"/>
          </a:xfrm>
          <a:prstGeom prst="rect">
            <a:avLst/>
          </a:prstGeom>
          <a:noFill/>
          <a:ln w="9525">
            <a:noFill/>
            <a:miter lim="800000"/>
            <a:headEnd/>
            <a:tailEnd/>
          </a:ln>
        </p:spPr>
        <p:txBody>
          <a:bodyPr lIns="91426" tIns="45713" rIns="91426" bIns="45713"/>
          <a:lstStyle/>
          <a:p>
            <a:pPr>
              <a:lnSpc>
                <a:spcPct val="95000"/>
              </a:lnSpc>
            </a:pPr>
            <a:r>
              <a:rPr lang="it-IT" sz="1000">
                <a:solidFill>
                  <a:srgbClr val="696969"/>
                </a:solidFill>
                <a:latin typeface="Calibri" pitchFamily="34" charset="0"/>
              </a:rPr>
              <a:t>* Variazioni dei volumi 2012 vs 2008,  Nielsen Consumer Panel per prodotti freschi. Dato delle categorie tavola 2012, Distribuzione Moderna</a:t>
            </a:r>
          </a:p>
        </p:txBody>
      </p:sp>
      <p:sp>
        <p:nvSpPr>
          <p:cNvPr id="22" name="TextBox 21"/>
          <p:cNvSpPr txBox="1"/>
          <p:nvPr/>
        </p:nvSpPr>
        <p:spPr>
          <a:xfrm>
            <a:off x="5257800" y="3503613"/>
            <a:ext cx="3071813" cy="1754187"/>
          </a:xfrm>
          <a:prstGeom prst="rect">
            <a:avLst/>
          </a:prstGeom>
          <a:solidFill>
            <a:schemeClr val="bg1"/>
          </a:solidFill>
          <a:ln w="22225">
            <a:solidFill>
              <a:srgbClr val="009DD9"/>
            </a:solidFill>
            <a:bevel/>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it-IT" dirty="0"/>
              <a:t>Lenticchie secche </a:t>
            </a:r>
            <a:r>
              <a:rPr lang="it-IT" b="1" dirty="0">
                <a:solidFill>
                  <a:srgbClr val="218535"/>
                </a:solidFill>
              </a:rPr>
              <a:t>+6,6% </a:t>
            </a:r>
            <a:endParaRPr lang="it-IT" dirty="0">
              <a:solidFill>
                <a:srgbClr val="218535"/>
              </a:solidFill>
            </a:endParaRPr>
          </a:p>
          <a:p>
            <a:pPr fontAlgn="auto">
              <a:spcBef>
                <a:spcPts val="0"/>
              </a:spcBef>
              <a:spcAft>
                <a:spcPts val="0"/>
              </a:spcAft>
              <a:defRPr/>
            </a:pPr>
            <a:r>
              <a:rPr lang="it-IT" dirty="0"/>
              <a:t>Farina </a:t>
            </a:r>
            <a:r>
              <a:rPr lang="it-IT" b="1" dirty="0">
                <a:solidFill>
                  <a:srgbClr val="218535"/>
                </a:solidFill>
              </a:rPr>
              <a:t>+10%</a:t>
            </a:r>
            <a:endParaRPr lang="it-IT" dirty="0">
              <a:solidFill>
                <a:srgbClr val="218535"/>
              </a:solidFill>
            </a:endParaRPr>
          </a:p>
          <a:p>
            <a:pPr fontAlgn="auto">
              <a:spcBef>
                <a:spcPts val="0"/>
              </a:spcBef>
              <a:spcAft>
                <a:spcPts val="0"/>
              </a:spcAft>
              <a:defRPr/>
            </a:pPr>
            <a:r>
              <a:rPr lang="it-IT" dirty="0"/>
              <a:t>Uova </a:t>
            </a:r>
            <a:r>
              <a:rPr lang="it-IT" b="1" dirty="0">
                <a:solidFill>
                  <a:srgbClr val="218535"/>
                </a:solidFill>
              </a:rPr>
              <a:t>+13,5% </a:t>
            </a:r>
            <a:endParaRPr lang="it-IT" dirty="0">
              <a:solidFill>
                <a:srgbClr val="218535"/>
              </a:solidFill>
            </a:endParaRPr>
          </a:p>
          <a:p>
            <a:pPr fontAlgn="auto">
              <a:spcBef>
                <a:spcPts val="0"/>
              </a:spcBef>
              <a:spcAft>
                <a:spcPts val="0"/>
              </a:spcAft>
              <a:defRPr/>
            </a:pPr>
            <a:r>
              <a:rPr lang="it-IT" dirty="0"/>
              <a:t>Pane Industriale </a:t>
            </a:r>
            <a:r>
              <a:rPr lang="it-IT" b="1" dirty="0">
                <a:solidFill>
                  <a:srgbClr val="218535"/>
                </a:solidFill>
              </a:rPr>
              <a:t>+11%</a:t>
            </a:r>
            <a:endParaRPr lang="it-IT" dirty="0">
              <a:solidFill>
                <a:srgbClr val="218535"/>
              </a:solidFill>
            </a:endParaRPr>
          </a:p>
          <a:p>
            <a:pPr fontAlgn="auto">
              <a:spcBef>
                <a:spcPts val="0"/>
              </a:spcBef>
              <a:spcAft>
                <a:spcPts val="0"/>
              </a:spcAft>
              <a:defRPr/>
            </a:pPr>
            <a:r>
              <a:rPr lang="it-IT" dirty="0"/>
              <a:t>Tonno Sottolio </a:t>
            </a:r>
            <a:r>
              <a:rPr lang="it-IT" b="1" dirty="0">
                <a:solidFill>
                  <a:srgbClr val="218535"/>
                </a:solidFill>
              </a:rPr>
              <a:t>+12,9% </a:t>
            </a:r>
            <a:endParaRPr lang="it-IT" dirty="0">
              <a:solidFill>
                <a:srgbClr val="218535"/>
              </a:solidFill>
            </a:endParaRPr>
          </a:p>
          <a:p>
            <a:pPr fontAlgn="auto">
              <a:spcBef>
                <a:spcPts val="0"/>
              </a:spcBef>
              <a:spcAft>
                <a:spcPts val="0"/>
              </a:spcAft>
              <a:defRPr/>
            </a:pPr>
            <a:r>
              <a:rPr lang="it-IT" dirty="0"/>
              <a:t>Creme alim spalm </a:t>
            </a:r>
            <a:r>
              <a:rPr lang="it-IT" b="1" dirty="0">
                <a:solidFill>
                  <a:srgbClr val="218535"/>
                </a:solidFill>
              </a:rPr>
              <a:t>+14%</a:t>
            </a:r>
          </a:p>
        </p:txBody>
      </p:sp>
      <p:sp>
        <p:nvSpPr>
          <p:cNvPr id="31755" name="Oval 3" descr="cooking"/>
          <p:cNvSpPr>
            <a:spLocks noChangeArrowheads="1"/>
          </p:cNvSpPr>
          <p:nvPr/>
        </p:nvSpPr>
        <p:spPr bwMode="auto">
          <a:xfrm>
            <a:off x="5614988" y="1320800"/>
            <a:ext cx="2071687" cy="2000250"/>
          </a:xfrm>
          <a:prstGeom prst="ellipse">
            <a:avLst/>
          </a:prstGeom>
          <a:blipFill dpi="0" rotWithShape="1">
            <a:blip r:embed="rId4"/>
            <a:srcRect/>
            <a:stretch>
              <a:fillRect/>
            </a:stretch>
          </a:blipFill>
          <a:ln w="9525">
            <a:noFill/>
            <a:round/>
            <a:headEnd/>
            <a:tailEnd/>
          </a:ln>
        </p:spPr>
        <p:txBody>
          <a:bodyPr wrap="none" anchor="ctr"/>
          <a:lstStyle/>
          <a:p>
            <a:endParaRPr lang="it-IT">
              <a:latin typeface="Calibri" pitchFamily="34"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olo 1"/>
          <p:cNvSpPr>
            <a:spLocks noGrp="1"/>
          </p:cNvSpPr>
          <p:nvPr>
            <p:ph type="title" idx="4294967295"/>
          </p:nvPr>
        </p:nvSpPr>
        <p:spPr>
          <a:xfrm>
            <a:off x="304800" y="0"/>
            <a:ext cx="8166100" cy="571500"/>
          </a:xfrm>
        </p:spPr>
        <p:txBody>
          <a:bodyPr/>
          <a:lstStyle/>
          <a:p>
            <a:pPr fontAlgn="auto">
              <a:spcAft>
                <a:spcPts val="0"/>
              </a:spcAft>
              <a:defRPr/>
            </a:pPr>
            <a:r>
              <a:rPr lang="it-IT" dirty="0" smtClean="0"/>
              <a:t>Si  affermano nuovi stili di acquisto </a:t>
            </a:r>
          </a:p>
        </p:txBody>
      </p:sp>
      <p:sp>
        <p:nvSpPr>
          <p:cNvPr id="33794" name="AutoShape 3" descr="Spesa Sup e Ip"/>
          <p:cNvSpPr>
            <a:spLocks noChangeArrowheads="1"/>
          </p:cNvSpPr>
          <p:nvPr/>
        </p:nvSpPr>
        <p:spPr bwMode="auto">
          <a:xfrm>
            <a:off x="728663" y="812800"/>
            <a:ext cx="1554162" cy="639763"/>
          </a:xfrm>
          <a:prstGeom prst="flowChartAlternateProcess">
            <a:avLst/>
          </a:prstGeom>
          <a:blipFill dpi="0" rotWithShape="1">
            <a:blip r:embed="rId3"/>
            <a:srcRect/>
            <a:stretch>
              <a:fillRect/>
            </a:stretch>
          </a:blipFill>
          <a:ln w="9525">
            <a:solidFill>
              <a:schemeClr val="bg1"/>
            </a:solidFill>
            <a:miter lim="800000"/>
            <a:headEnd/>
            <a:tailEnd/>
          </a:ln>
        </p:spPr>
        <p:txBody>
          <a:bodyPr wrap="none" anchor="ctr"/>
          <a:lstStyle/>
          <a:p>
            <a:pPr algn="ctr"/>
            <a:endParaRPr lang="it-IT" sz="2000" b="1">
              <a:latin typeface="Calibri" pitchFamily="34" charset="0"/>
            </a:endParaRPr>
          </a:p>
          <a:p>
            <a:pPr algn="ctr"/>
            <a:endParaRPr lang="it-IT" sz="2000" b="1">
              <a:latin typeface="Calibri" pitchFamily="34" charset="0"/>
            </a:endParaRPr>
          </a:p>
          <a:p>
            <a:pPr algn="ctr"/>
            <a:endParaRPr lang="it-IT" sz="2000" b="1">
              <a:latin typeface="Calibri" pitchFamily="34" charset="0"/>
            </a:endParaRPr>
          </a:p>
          <a:p>
            <a:pPr algn="ctr"/>
            <a:endParaRPr lang="it-IT" sz="2000" b="1">
              <a:latin typeface="Calibri" pitchFamily="34" charset="0"/>
            </a:endParaRPr>
          </a:p>
          <a:p>
            <a:pPr algn="ctr"/>
            <a:endParaRPr lang="it-IT" sz="2000" b="1">
              <a:latin typeface="Calibri" pitchFamily="34" charset="0"/>
            </a:endParaRPr>
          </a:p>
        </p:txBody>
      </p:sp>
      <p:sp>
        <p:nvSpPr>
          <p:cNvPr id="33795" name="TextBox 19"/>
          <p:cNvSpPr txBox="1">
            <a:spLocks noChangeArrowheads="1"/>
          </p:cNvSpPr>
          <p:nvPr/>
        </p:nvSpPr>
        <p:spPr bwMode="auto">
          <a:xfrm>
            <a:off x="2419350" y="762000"/>
            <a:ext cx="6357938" cy="646113"/>
          </a:xfrm>
          <a:prstGeom prst="rect">
            <a:avLst/>
          </a:prstGeom>
          <a:noFill/>
          <a:ln w="9525">
            <a:noFill/>
            <a:miter lim="800000"/>
            <a:headEnd/>
            <a:tailEnd/>
          </a:ln>
        </p:spPr>
        <p:txBody>
          <a:bodyPr>
            <a:spAutoFit/>
          </a:bodyPr>
          <a:lstStyle/>
          <a:p>
            <a:pPr>
              <a:spcBef>
                <a:spcPct val="50000"/>
              </a:spcBef>
            </a:pPr>
            <a:r>
              <a:rPr lang="it-IT">
                <a:latin typeface="Calibri" pitchFamily="34" charset="0"/>
              </a:rPr>
              <a:t>Gli italiani non riducono la frequenza di spesa nei negozi </a:t>
            </a:r>
            <a:br>
              <a:rPr lang="it-IT">
                <a:latin typeface="Calibri" pitchFamily="34" charset="0"/>
              </a:rPr>
            </a:br>
            <a:r>
              <a:rPr lang="it-IT">
                <a:solidFill>
                  <a:srgbClr val="009DD9"/>
                </a:solidFill>
                <a:latin typeface="Calibri" pitchFamily="34" charset="0"/>
                <a:ea typeface="MS PGothic"/>
                <a:cs typeface="MS PGothic"/>
              </a:rPr>
              <a:t>(Una volta ogni 2 giorni e al Sud quasi tutti i giorni) </a:t>
            </a:r>
          </a:p>
        </p:txBody>
      </p:sp>
      <p:sp>
        <p:nvSpPr>
          <p:cNvPr id="33796" name="TextBox 20"/>
          <p:cNvSpPr txBox="1">
            <a:spLocks noChangeArrowheads="1"/>
          </p:cNvSpPr>
          <p:nvPr/>
        </p:nvSpPr>
        <p:spPr bwMode="auto">
          <a:xfrm>
            <a:off x="2419350" y="1524000"/>
            <a:ext cx="6572250" cy="646113"/>
          </a:xfrm>
          <a:prstGeom prst="rect">
            <a:avLst/>
          </a:prstGeom>
          <a:noFill/>
          <a:ln w="9525">
            <a:noFill/>
            <a:miter lim="800000"/>
            <a:headEnd/>
            <a:tailEnd/>
          </a:ln>
        </p:spPr>
        <p:txBody>
          <a:bodyPr>
            <a:spAutoFit/>
          </a:bodyPr>
          <a:lstStyle/>
          <a:p>
            <a:r>
              <a:rPr lang="it-IT">
                <a:latin typeface="Calibri" pitchFamily="34" charset="0"/>
              </a:rPr>
              <a:t>Si acquista l’essenziale tagliando prodotti e categorie superflue</a:t>
            </a:r>
          </a:p>
          <a:p>
            <a:r>
              <a:rPr lang="it-IT">
                <a:solidFill>
                  <a:srgbClr val="009DD9"/>
                </a:solidFill>
                <a:latin typeface="Calibri" pitchFamily="34" charset="0"/>
                <a:ea typeface="MS PGothic"/>
                <a:cs typeface="MS PGothic"/>
              </a:rPr>
              <a:t>(54% dichiara di comprare solo l’essenziale)</a:t>
            </a:r>
          </a:p>
        </p:txBody>
      </p:sp>
      <p:sp>
        <p:nvSpPr>
          <p:cNvPr id="33797" name="TextBox 21"/>
          <p:cNvSpPr txBox="1">
            <a:spLocks noChangeArrowheads="1"/>
          </p:cNvSpPr>
          <p:nvPr/>
        </p:nvSpPr>
        <p:spPr bwMode="auto">
          <a:xfrm>
            <a:off x="2419350" y="2362200"/>
            <a:ext cx="6477000" cy="646113"/>
          </a:xfrm>
          <a:prstGeom prst="rect">
            <a:avLst/>
          </a:prstGeom>
          <a:noFill/>
          <a:ln w="9525">
            <a:noFill/>
            <a:miter lim="800000"/>
            <a:headEnd/>
            <a:tailEnd/>
          </a:ln>
        </p:spPr>
        <p:txBody>
          <a:bodyPr>
            <a:spAutoFit/>
          </a:bodyPr>
          <a:lstStyle/>
          <a:p>
            <a:r>
              <a:rPr lang="it-IT">
                <a:latin typeface="Calibri" pitchFamily="34" charset="0"/>
              </a:rPr>
              <a:t>Sullo scaffale “vincono” i prodotti con elevato rapporto qualità prezzo </a:t>
            </a:r>
            <a:r>
              <a:rPr lang="it-IT">
                <a:solidFill>
                  <a:srgbClr val="009DD9"/>
                </a:solidFill>
                <a:latin typeface="Calibri" pitchFamily="34" charset="0"/>
                <a:ea typeface="MS PGothic"/>
                <a:cs typeface="MS PGothic"/>
              </a:rPr>
              <a:t>(+5,7% la crescita della marca privata)</a:t>
            </a:r>
          </a:p>
        </p:txBody>
      </p:sp>
      <p:sp>
        <p:nvSpPr>
          <p:cNvPr id="33798" name="AutoShape 3" descr="Spesa Sup e Ip"/>
          <p:cNvSpPr>
            <a:spLocks noChangeArrowheads="1"/>
          </p:cNvSpPr>
          <p:nvPr/>
        </p:nvSpPr>
        <p:spPr bwMode="auto">
          <a:xfrm>
            <a:off x="728663" y="1600200"/>
            <a:ext cx="1557337" cy="639763"/>
          </a:xfrm>
          <a:prstGeom prst="flowChartAlternateProcess">
            <a:avLst/>
          </a:prstGeom>
          <a:blipFill dpi="0" rotWithShape="1">
            <a:blip r:embed="rId4"/>
            <a:srcRect/>
            <a:stretch>
              <a:fillRect/>
            </a:stretch>
          </a:blipFill>
          <a:ln w="9525">
            <a:solidFill>
              <a:schemeClr val="bg1"/>
            </a:solidFill>
            <a:miter lim="800000"/>
            <a:headEnd/>
            <a:tailEnd/>
          </a:ln>
        </p:spPr>
        <p:txBody>
          <a:bodyPr wrap="none" anchor="ctr"/>
          <a:lstStyle/>
          <a:p>
            <a:pPr algn="ctr"/>
            <a:endParaRPr lang="it-IT" sz="2000" b="1">
              <a:latin typeface="Calibri" pitchFamily="34" charset="0"/>
            </a:endParaRPr>
          </a:p>
          <a:p>
            <a:pPr algn="ctr"/>
            <a:endParaRPr lang="it-IT" sz="2000" b="1">
              <a:latin typeface="Calibri" pitchFamily="34" charset="0"/>
            </a:endParaRPr>
          </a:p>
          <a:p>
            <a:pPr algn="ctr"/>
            <a:endParaRPr lang="it-IT" sz="2000" b="1">
              <a:latin typeface="Calibri" pitchFamily="34" charset="0"/>
            </a:endParaRPr>
          </a:p>
          <a:p>
            <a:pPr algn="ctr"/>
            <a:endParaRPr lang="it-IT" sz="2000" b="1">
              <a:latin typeface="Calibri" pitchFamily="34" charset="0"/>
            </a:endParaRPr>
          </a:p>
          <a:p>
            <a:pPr algn="ctr"/>
            <a:endParaRPr lang="it-IT" sz="2000" b="1">
              <a:latin typeface="Calibri" pitchFamily="34" charset="0"/>
            </a:endParaRPr>
          </a:p>
        </p:txBody>
      </p:sp>
      <p:sp>
        <p:nvSpPr>
          <p:cNvPr id="25" name="AutoShape 3" descr="Spesa Sup e Ip"/>
          <p:cNvSpPr>
            <a:spLocks noChangeArrowheads="1"/>
          </p:cNvSpPr>
          <p:nvPr/>
        </p:nvSpPr>
        <p:spPr bwMode="auto">
          <a:xfrm>
            <a:off x="728663" y="2381250"/>
            <a:ext cx="1554162" cy="742950"/>
          </a:xfrm>
          <a:prstGeom prst="flowChartAlternateProcess">
            <a:avLst/>
          </a:prstGeom>
          <a:blipFill dpi="0" rotWithShape="1">
            <a:blip r:embed="rId5" cstate="print"/>
            <a:srcRect/>
            <a:stretch>
              <a:fillRect/>
            </a:stretch>
          </a:blipFill>
          <a:ln w="9525">
            <a:solidFill>
              <a:schemeClr val="bg1"/>
            </a:solidFill>
            <a:miter lim="800000"/>
            <a:headEnd/>
            <a:tailEnd/>
          </a:ln>
          <a:effectLst>
            <a:outerShdw blurRad="50800" dist="50800" dir="5400000" algn="ctr" rotWithShape="0">
              <a:schemeClr val="bg1">
                <a:lumMod val="65000"/>
              </a:schemeClr>
            </a:outerShdw>
          </a:effectLst>
        </p:spPr>
        <p:txBody>
          <a:bodyPr wrap="none" anchor="ctr"/>
          <a:lstStyle/>
          <a:p>
            <a:pPr algn="ctr" fontAlgn="auto">
              <a:spcBef>
                <a:spcPts val="0"/>
              </a:spcBef>
              <a:spcAft>
                <a:spcPts val="0"/>
              </a:spcAft>
              <a:defRPr/>
            </a:pPr>
            <a:endParaRPr lang="it-IT" sz="2000" b="1" dirty="0">
              <a:latin typeface="Arial" pitchFamily="34" charset="0"/>
              <a:ea typeface="ＭＳ Ｐゴシック" pitchFamily="34" charset="-128"/>
            </a:endParaRPr>
          </a:p>
          <a:p>
            <a:pPr algn="ctr" fontAlgn="auto">
              <a:spcBef>
                <a:spcPts val="0"/>
              </a:spcBef>
              <a:spcAft>
                <a:spcPts val="0"/>
              </a:spcAft>
              <a:defRPr/>
            </a:pPr>
            <a:endParaRPr lang="it-IT" sz="2000" b="1" dirty="0">
              <a:latin typeface="Arial" pitchFamily="34" charset="0"/>
              <a:ea typeface="ＭＳ Ｐゴシック" pitchFamily="34" charset="-128"/>
            </a:endParaRPr>
          </a:p>
          <a:p>
            <a:pPr algn="ctr" fontAlgn="auto">
              <a:spcBef>
                <a:spcPts val="0"/>
              </a:spcBef>
              <a:spcAft>
                <a:spcPts val="0"/>
              </a:spcAft>
              <a:defRPr/>
            </a:pPr>
            <a:endParaRPr lang="it-IT" sz="2000" b="1" dirty="0">
              <a:latin typeface="Arial" pitchFamily="34" charset="0"/>
              <a:ea typeface="ＭＳ Ｐゴシック" pitchFamily="34" charset="-128"/>
            </a:endParaRPr>
          </a:p>
          <a:p>
            <a:pPr algn="ctr" fontAlgn="auto">
              <a:spcBef>
                <a:spcPts val="0"/>
              </a:spcBef>
              <a:spcAft>
                <a:spcPts val="0"/>
              </a:spcAft>
              <a:defRPr/>
            </a:pPr>
            <a:endParaRPr lang="it-IT" sz="2000" b="1" dirty="0">
              <a:latin typeface="Arial" pitchFamily="34" charset="0"/>
              <a:ea typeface="ＭＳ Ｐゴシック" pitchFamily="34" charset="-128"/>
            </a:endParaRPr>
          </a:p>
          <a:p>
            <a:pPr algn="ctr" fontAlgn="auto">
              <a:spcBef>
                <a:spcPts val="0"/>
              </a:spcBef>
              <a:spcAft>
                <a:spcPts val="0"/>
              </a:spcAft>
              <a:defRPr/>
            </a:pPr>
            <a:endParaRPr lang="it-IT" sz="2000" b="1" dirty="0">
              <a:latin typeface="Arial" pitchFamily="34" charset="0"/>
              <a:ea typeface="ＭＳ Ｐゴシック" pitchFamily="34" charset="-128"/>
            </a:endParaRPr>
          </a:p>
        </p:txBody>
      </p:sp>
      <p:sp>
        <p:nvSpPr>
          <p:cNvPr id="33800" name="TextBox 25"/>
          <p:cNvSpPr txBox="1">
            <a:spLocks noChangeArrowheads="1"/>
          </p:cNvSpPr>
          <p:nvPr/>
        </p:nvSpPr>
        <p:spPr bwMode="auto">
          <a:xfrm>
            <a:off x="2419350" y="3200400"/>
            <a:ext cx="6484938" cy="647700"/>
          </a:xfrm>
          <a:prstGeom prst="rect">
            <a:avLst/>
          </a:prstGeom>
          <a:noFill/>
          <a:ln w="9525">
            <a:noFill/>
            <a:miter lim="800000"/>
            <a:headEnd/>
            <a:tailEnd/>
          </a:ln>
        </p:spPr>
        <p:txBody>
          <a:bodyPr>
            <a:spAutoFit/>
          </a:bodyPr>
          <a:lstStyle/>
          <a:p>
            <a:r>
              <a:rPr lang="it-IT">
                <a:latin typeface="Calibri" pitchFamily="34" charset="0"/>
              </a:rPr>
              <a:t>La promozione tradizionale non genera traffico incrementale</a:t>
            </a:r>
          </a:p>
          <a:p>
            <a:r>
              <a:rPr lang="it-IT">
                <a:solidFill>
                  <a:srgbClr val="009DD9"/>
                </a:solidFill>
                <a:latin typeface="Calibri" pitchFamily="34" charset="0"/>
                <a:ea typeface="MS PGothic"/>
                <a:cs typeface="MS PGothic"/>
              </a:rPr>
              <a:t>(solo il 7% modifica la frequenza d’acquisto per le promo)</a:t>
            </a:r>
          </a:p>
        </p:txBody>
      </p:sp>
      <p:sp>
        <p:nvSpPr>
          <p:cNvPr id="27" name="AutoShape 3"/>
          <p:cNvSpPr>
            <a:spLocks noChangeArrowheads="1"/>
          </p:cNvSpPr>
          <p:nvPr/>
        </p:nvSpPr>
        <p:spPr bwMode="auto">
          <a:xfrm>
            <a:off x="728663" y="3276600"/>
            <a:ext cx="1554480" cy="640080"/>
          </a:xfrm>
          <a:prstGeom prst="flowChartAlternateProcess">
            <a:avLst/>
          </a:prstGeom>
          <a:blipFill dpi="0" rotWithShape="1">
            <a:blip r:embed="rId6" cstate="print"/>
            <a:srcRect/>
            <a:stretch>
              <a:fillRect/>
            </a:stretch>
          </a:blipFill>
          <a:ln w="9525">
            <a:solidFill>
              <a:schemeClr val="bg1"/>
            </a:solidFill>
            <a:miter lim="800000"/>
            <a:headEnd/>
            <a:tailEnd/>
          </a:ln>
          <a:effectLst>
            <a:innerShdw blurRad="114300">
              <a:prstClr val="black"/>
            </a:innerShdw>
          </a:effectLst>
        </p:spPr>
        <p:txBody>
          <a:bodyPr wrap="none" anchor="ctr"/>
          <a:lstStyle/>
          <a:p>
            <a:pPr algn="ctr" fontAlgn="auto">
              <a:spcBef>
                <a:spcPts val="0"/>
              </a:spcBef>
              <a:spcAft>
                <a:spcPts val="0"/>
              </a:spcAft>
              <a:defRPr/>
            </a:pPr>
            <a:endParaRPr lang="it-IT" sz="2000" b="1" dirty="0">
              <a:latin typeface="Arial" pitchFamily="34" charset="0"/>
              <a:ea typeface="ＭＳ Ｐゴシック" pitchFamily="34" charset="-128"/>
            </a:endParaRPr>
          </a:p>
          <a:p>
            <a:pPr algn="ctr" fontAlgn="auto">
              <a:spcBef>
                <a:spcPts val="0"/>
              </a:spcBef>
              <a:spcAft>
                <a:spcPts val="0"/>
              </a:spcAft>
              <a:defRPr/>
            </a:pPr>
            <a:endParaRPr lang="it-IT" sz="2000" b="1" dirty="0">
              <a:latin typeface="Arial" pitchFamily="34" charset="0"/>
              <a:ea typeface="ＭＳ Ｐゴシック" pitchFamily="34" charset="-128"/>
            </a:endParaRPr>
          </a:p>
          <a:p>
            <a:pPr algn="ctr" fontAlgn="auto">
              <a:spcBef>
                <a:spcPts val="0"/>
              </a:spcBef>
              <a:spcAft>
                <a:spcPts val="0"/>
              </a:spcAft>
              <a:defRPr/>
            </a:pPr>
            <a:endParaRPr lang="it-IT" sz="2000" b="1" dirty="0">
              <a:latin typeface="Arial" pitchFamily="34" charset="0"/>
              <a:ea typeface="ＭＳ Ｐゴシック" pitchFamily="34" charset="-128"/>
            </a:endParaRPr>
          </a:p>
          <a:p>
            <a:pPr algn="ctr" fontAlgn="auto">
              <a:spcBef>
                <a:spcPts val="0"/>
              </a:spcBef>
              <a:spcAft>
                <a:spcPts val="0"/>
              </a:spcAft>
              <a:defRPr/>
            </a:pPr>
            <a:endParaRPr lang="it-IT" sz="2000" b="1" dirty="0">
              <a:latin typeface="Arial" pitchFamily="34" charset="0"/>
              <a:ea typeface="ＭＳ Ｐゴシック" pitchFamily="34" charset="-128"/>
            </a:endParaRPr>
          </a:p>
          <a:p>
            <a:pPr algn="ctr" fontAlgn="auto">
              <a:spcBef>
                <a:spcPts val="0"/>
              </a:spcBef>
              <a:spcAft>
                <a:spcPts val="0"/>
              </a:spcAft>
              <a:defRPr/>
            </a:pPr>
            <a:endParaRPr lang="it-IT" sz="2000" b="1" dirty="0">
              <a:latin typeface="Arial" pitchFamily="34" charset="0"/>
              <a:ea typeface="ＭＳ Ｐゴシック" pitchFamily="34" charset="-128"/>
            </a:endParaRPr>
          </a:p>
        </p:txBody>
      </p:sp>
      <p:sp>
        <p:nvSpPr>
          <p:cNvPr id="33804" name="TextBox 18"/>
          <p:cNvSpPr txBox="1">
            <a:spLocks noChangeArrowheads="1"/>
          </p:cNvSpPr>
          <p:nvPr/>
        </p:nvSpPr>
        <p:spPr bwMode="auto">
          <a:xfrm>
            <a:off x="1403350" y="6308725"/>
            <a:ext cx="6913563" cy="244475"/>
          </a:xfrm>
          <a:prstGeom prst="rect">
            <a:avLst/>
          </a:prstGeom>
          <a:noFill/>
          <a:ln w="9525">
            <a:noFill/>
            <a:miter lim="800000"/>
            <a:headEnd/>
            <a:tailEnd/>
          </a:ln>
        </p:spPr>
        <p:txBody>
          <a:bodyPr>
            <a:spAutoFit/>
          </a:bodyPr>
          <a:lstStyle/>
          <a:p>
            <a:r>
              <a:rPr lang="it-IT" sz="1000">
                <a:latin typeface="Calibri" pitchFamily="34" charset="0"/>
              </a:rPr>
              <a:t>Fonte: Nielsen Shopper Trends 2012, Nielsen Trdae*Mis I+S+Ls per trend Marca Privata Anno Prog  Nov 12</a:t>
            </a:r>
          </a:p>
        </p:txBody>
      </p:sp>
      <p:sp>
        <p:nvSpPr>
          <p:cNvPr id="33805" name="AutoShape 3" descr="Spesa Sup e Ip"/>
          <p:cNvSpPr>
            <a:spLocks noChangeArrowheads="1"/>
          </p:cNvSpPr>
          <p:nvPr/>
        </p:nvSpPr>
        <p:spPr bwMode="auto">
          <a:xfrm>
            <a:off x="728663" y="5019675"/>
            <a:ext cx="1554162" cy="641350"/>
          </a:xfrm>
          <a:prstGeom prst="flowChartAlternateProcess">
            <a:avLst/>
          </a:prstGeom>
          <a:blipFill dpi="0" rotWithShape="1">
            <a:blip r:embed="rId7"/>
            <a:srcRect/>
            <a:stretch>
              <a:fillRect/>
            </a:stretch>
          </a:blipFill>
          <a:ln w="9525">
            <a:solidFill>
              <a:schemeClr val="bg1"/>
            </a:solidFill>
            <a:miter lim="800000"/>
            <a:headEnd/>
            <a:tailEnd/>
          </a:ln>
        </p:spPr>
        <p:txBody>
          <a:bodyPr wrap="none" anchor="ctr"/>
          <a:lstStyle/>
          <a:p>
            <a:pPr algn="ctr"/>
            <a:endParaRPr lang="it-IT" sz="2000" b="1">
              <a:latin typeface="Calibri" pitchFamily="34" charset="0"/>
            </a:endParaRPr>
          </a:p>
          <a:p>
            <a:pPr algn="ctr"/>
            <a:endParaRPr lang="it-IT" sz="2000" b="1">
              <a:latin typeface="Calibri" pitchFamily="34" charset="0"/>
            </a:endParaRPr>
          </a:p>
          <a:p>
            <a:pPr algn="ctr"/>
            <a:endParaRPr lang="it-IT" sz="2000" b="1">
              <a:latin typeface="Calibri" pitchFamily="34" charset="0"/>
            </a:endParaRPr>
          </a:p>
          <a:p>
            <a:pPr algn="ctr"/>
            <a:endParaRPr lang="it-IT" sz="2000" b="1">
              <a:latin typeface="Calibri" pitchFamily="34" charset="0"/>
            </a:endParaRPr>
          </a:p>
          <a:p>
            <a:pPr algn="ctr"/>
            <a:endParaRPr lang="it-IT" sz="2000" b="1">
              <a:latin typeface="Calibri" pitchFamily="34" charset="0"/>
            </a:endParaRPr>
          </a:p>
        </p:txBody>
      </p:sp>
      <p:sp>
        <p:nvSpPr>
          <p:cNvPr id="33806" name="AutoShape 4" descr="imagesCAOEEFXD"/>
          <p:cNvSpPr>
            <a:spLocks noChangeArrowheads="1"/>
          </p:cNvSpPr>
          <p:nvPr/>
        </p:nvSpPr>
        <p:spPr bwMode="auto">
          <a:xfrm>
            <a:off x="728663" y="4160838"/>
            <a:ext cx="1554162" cy="639762"/>
          </a:xfrm>
          <a:prstGeom prst="flowChartAlternateProcess">
            <a:avLst/>
          </a:prstGeom>
          <a:blipFill dpi="0" rotWithShape="1">
            <a:blip r:embed="rId8"/>
            <a:srcRect/>
            <a:stretch>
              <a:fillRect/>
            </a:stretch>
          </a:blipFill>
          <a:ln w="9525">
            <a:solidFill>
              <a:schemeClr val="bg1"/>
            </a:solidFill>
            <a:miter lim="800000"/>
            <a:headEnd/>
            <a:tailEnd/>
          </a:ln>
        </p:spPr>
        <p:txBody>
          <a:bodyPr wrap="none" anchor="ctr"/>
          <a:lstStyle/>
          <a:p>
            <a:pPr algn="ctr"/>
            <a:endParaRPr lang="it-IT" sz="2000" b="1">
              <a:latin typeface="Calibri" pitchFamily="34" charset="0"/>
            </a:endParaRPr>
          </a:p>
          <a:p>
            <a:pPr algn="ctr"/>
            <a:endParaRPr lang="it-IT" sz="2000" b="1">
              <a:latin typeface="Calibri" pitchFamily="34" charset="0"/>
            </a:endParaRPr>
          </a:p>
          <a:p>
            <a:pPr algn="ctr"/>
            <a:endParaRPr lang="it-IT" sz="2000" b="1">
              <a:latin typeface="Calibri" pitchFamily="34" charset="0"/>
            </a:endParaRPr>
          </a:p>
          <a:p>
            <a:pPr algn="ctr"/>
            <a:endParaRPr lang="it-IT" sz="1200" b="1">
              <a:solidFill>
                <a:schemeClr val="tx2"/>
              </a:solidFill>
              <a:latin typeface="Calibri" pitchFamily="34" charset="0"/>
            </a:endParaRPr>
          </a:p>
          <a:p>
            <a:pPr algn="ctr"/>
            <a:endParaRPr lang="it-IT" sz="1200" b="1">
              <a:solidFill>
                <a:schemeClr val="tx2"/>
              </a:solidFill>
              <a:latin typeface="Calibri" pitchFamily="34" charset="0"/>
            </a:endParaRPr>
          </a:p>
        </p:txBody>
      </p:sp>
      <p:sp>
        <p:nvSpPr>
          <p:cNvPr id="33807" name="Rectangle 15"/>
          <p:cNvSpPr>
            <a:spLocks noChangeArrowheads="1"/>
          </p:cNvSpPr>
          <p:nvPr/>
        </p:nvSpPr>
        <p:spPr bwMode="auto">
          <a:xfrm>
            <a:off x="2419350" y="4114800"/>
            <a:ext cx="6248400" cy="646113"/>
          </a:xfrm>
          <a:prstGeom prst="rect">
            <a:avLst/>
          </a:prstGeom>
          <a:noFill/>
          <a:ln w="9525">
            <a:noFill/>
            <a:miter lim="800000"/>
            <a:headEnd/>
            <a:tailEnd/>
          </a:ln>
        </p:spPr>
        <p:txBody>
          <a:bodyPr>
            <a:spAutoFit/>
          </a:bodyPr>
          <a:lstStyle/>
          <a:p>
            <a:r>
              <a:rPr lang="it-IT">
                <a:latin typeface="Calibri" pitchFamily="34" charset="0"/>
              </a:rPr>
              <a:t>Cresce lo scontrino medio dei </a:t>
            </a:r>
            <a:r>
              <a:rPr lang="it-IT">
                <a:solidFill>
                  <a:srgbClr val="009DD9"/>
                </a:solidFill>
                <a:latin typeface="Calibri" pitchFamily="34" charset="0"/>
                <a:ea typeface="MS PGothic"/>
                <a:cs typeface="MS PGothic"/>
              </a:rPr>
              <a:t>Mercati Rionali +4,2% </a:t>
            </a:r>
            <a:r>
              <a:rPr lang="it-IT">
                <a:latin typeface="Calibri" pitchFamily="34" charset="0"/>
              </a:rPr>
              <a:t>e  crescono del </a:t>
            </a:r>
            <a:r>
              <a:rPr lang="it-IT">
                <a:solidFill>
                  <a:srgbClr val="009DD9"/>
                </a:solidFill>
                <a:latin typeface="Calibri" pitchFamily="34" charset="0"/>
                <a:ea typeface="MS PGothic"/>
                <a:cs typeface="MS PGothic"/>
              </a:rPr>
              <a:t>14% </a:t>
            </a:r>
            <a:r>
              <a:rPr lang="it-IT">
                <a:latin typeface="Calibri" pitchFamily="34" charset="0"/>
              </a:rPr>
              <a:t>le famiglie al sud che acquistano dagli Ambulanti</a:t>
            </a:r>
          </a:p>
        </p:txBody>
      </p:sp>
      <p:sp>
        <p:nvSpPr>
          <p:cNvPr id="33808" name="Rectangle 16"/>
          <p:cNvSpPr>
            <a:spLocks noChangeArrowheads="1"/>
          </p:cNvSpPr>
          <p:nvPr/>
        </p:nvSpPr>
        <p:spPr bwMode="auto">
          <a:xfrm>
            <a:off x="2419350" y="5019675"/>
            <a:ext cx="6172200" cy="923925"/>
          </a:xfrm>
          <a:prstGeom prst="rect">
            <a:avLst/>
          </a:prstGeom>
          <a:noFill/>
          <a:ln w="9525">
            <a:noFill/>
            <a:miter lim="800000"/>
            <a:headEnd/>
            <a:tailEnd/>
          </a:ln>
        </p:spPr>
        <p:txBody>
          <a:bodyPr>
            <a:spAutoFit/>
          </a:bodyPr>
          <a:lstStyle/>
          <a:p>
            <a:r>
              <a:rPr lang="it-IT">
                <a:latin typeface="Calibri" pitchFamily="34" charset="0"/>
              </a:rPr>
              <a:t>Sale lo scontrino medio del </a:t>
            </a:r>
            <a:r>
              <a:rPr lang="it-IT">
                <a:solidFill>
                  <a:srgbClr val="009DD9"/>
                </a:solidFill>
                <a:latin typeface="Calibri" pitchFamily="34" charset="0"/>
                <a:ea typeface="MS PGothic"/>
                <a:cs typeface="MS PGothic"/>
              </a:rPr>
              <a:t>discount +8,0%</a:t>
            </a:r>
            <a:r>
              <a:rPr lang="it-IT">
                <a:latin typeface="Calibri" pitchFamily="34" charset="0"/>
              </a:rPr>
              <a:t>, per le famiglie a basso reddito la crescita è del </a:t>
            </a:r>
            <a:r>
              <a:rPr lang="it-IT">
                <a:solidFill>
                  <a:srgbClr val="009DD9"/>
                </a:solidFill>
                <a:latin typeface="Calibri" pitchFamily="34" charset="0"/>
                <a:ea typeface="MS PGothic"/>
                <a:cs typeface="MS PGothic"/>
              </a:rPr>
              <a:t>14,3%</a:t>
            </a:r>
            <a:r>
              <a:rPr lang="it-IT">
                <a:latin typeface="Calibri" pitchFamily="34" charset="0"/>
              </a:rPr>
              <a:t>, e i trend sono mossi principalmente dai prodotti freschi</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1"/>
          <p:cNvSpPr txBox="1">
            <a:spLocks noChangeArrowheads="1"/>
          </p:cNvSpPr>
          <p:nvPr/>
        </p:nvSpPr>
        <p:spPr bwMode="auto">
          <a:xfrm>
            <a:off x="6524625" y="4584700"/>
            <a:ext cx="3048000" cy="1816100"/>
          </a:xfrm>
          <a:prstGeom prst="rect">
            <a:avLst/>
          </a:prstGeom>
          <a:noFill/>
          <a:ln w="9525">
            <a:noFill/>
            <a:miter lim="800000"/>
            <a:headEnd/>
            <a:tailEnd/>
          </a:ln>
        </p:spPr>
        <p:txBody>
          <a:bodyPr>
            <a:spAutoFit/>
          </a:bodyPr>
          <a:lstStyle/>
          <a:p>
            <a:r>
              <a:rPr lang="it-IT" sz="1600" b="1"/>
              <a:t>-</a:t>
            </a:r>
            <a:r>
              <a:rPr lang="it-IT" sz="1600" b="1">
                <a:solidFill>
                  <a:srgbClr val="0070C0"/>
                </a:solidFill>
              </a:rPr>
              <a:t>12% </a:t>
            </a:r>
            <a:r>
              <a:rPr lang="it-IT" sz="1600" b="1"/>
              <a:t>il valore medio della spesa routinaria  delle persone anziane.</a:t>
            </a:r>
          </a:p>
          <a:p>
            <a:endParaRPr lang="it-IT" sz="1600" b="1"/>
          </a:p>
          <a:p>
            <a:endParaRPr lang="it-IT" sz="1600" b="1"/>
          </a:p>
          <a:p>
            <a:endParaRPr lang="it-IT" sz="1600" b="1"/>
          </a:p>
          <a:p>
            <a:endParaRPr lang="it-IT" sz="1600" b="1"/>
          </a:p>
        </p:txBody>
      </p:sp>
      <p:sp>
        <p:nvSpPr>
          <p:cNvPr id="35842" name="TextBox 2"/>
          <p:cNvSpPr txBox="1">
            <a:spLocks noChangeArrowheads="1"/>
          </p:cNvSpPr>
          <p:nvPr/>
        </p:nvSpPr>
        <p:spPr bwMode="auto">
          <a:xfrm>
            <a:off x="6553200" y="3365500"/>
            <a:ext cx="2819400" cy="1323975"/>
          </a:xfrm>
          <a:prstGeom prst="rect">
            <a:avLst/>
          </a:prstGeom>
          <a:noFill/>
          <a:ln w="9525">
            <a:noFill/>
            <a:miter lim="800000"/>
            <a:headEnd/>
            <a:tailEnd/>
          </a:ln>
        </p:spPr>
        <p:txBody>
          <a:bodyPr>
            <a:spAutoFit/>
          </a:bodyPr>
          <a:lstStyle/>
          <a:p>
            <a:r>
              <a:rPr lang="it-IT" sz="1600" b="1">
                <a:solidFill>
                  <a:srgbClr val="0070C0"/>
                </a:solidFill>
              </a:rPr>
              <a:t>-7,9%</a:t>
            </a:r>
            <a:r>
              <a:rPr lang="it-IT" sz="1600" b="1"/>
              <a:t> il valore medio dellaspesa di stock delle famiglie numerose  </a:t>
            </a:r>
          </a:p>
          <a:p>
            <a:endParaRPr lang="it-IT" sz="1600" b="1">
              <a:solidFill>
                <a:srgbClr val="0070C0"/>
              </a:solidFill>
            </a:endParaRPr>
          </a:p>
          <a:p>
            <a:endParaRPr lang="it-IT" sz="1600" b="1">
              <a:solidFill>
                <a:srgbClr val="0070C0"/>
              </a:solidFill>
            </a:endParaRPr>
          </a:p>
        </p:txBody>
      </p:sp>
      <p:sp>
        <p:nvSpPr>
          <p:cNvPr id="35843" name="Text Box 10"/>
          <p:cNvSpPr txBox="1">
            <a:spLocks noChangeArrowheads="1"/>
          </p:cNvSpPr>
          <p:nvPr/>
        </p:nvSpPr>
        <p:spPr bwMode="auto">
          <a:xfrm>
            <a:off x="2590800" y="6611938"/>
            <a:ext cx="3155950" cy="246062"/>
          </a:xfrm>
          <a:prstGeom prst="rect">
            <a:avLst/>
          </a:prstGeom>
          <a:noFill/>
          <a:ln w="9525">
            <a:noFill/>
            <a:miter lim="800000"/>
            <a:headEnd/>
            <a:tailEnd/>
          </a:ln>
        </p:spPr>
        <p:txBody>
          <a:bodyPr wrap="none">
            <a:spAutoFit/>
          </a:bodyPr>
          <a:lstStyle/>
          <a:p>
            <a:pPr defTabSz="457200"/>
            <a:r>
              <a:rPr lang="it-IT" sz="1000">
                <a:latin typeface="Calibri" pitchFamily="34" charset="0"/>
              </a:rPr>
              <a:t>Fonte: Istat, Nielsen Consumer Panel, agg. week 36 vs ya </a:t>
            </a:r>
            <a:endParaRPr lang="en-US" sz="1000">
              <a:latin typeface="Calibri" pitchFamily="34" charset="0"/>
            </a:endParaRPr>
          </a:p>
        </p:txBody>
      </p:sp>
      <p:sp>
        <p:nvSpPr>
          <p:cNvPr id="8" name="Titolo 1"/>
          <p:cNvSpPr txBox="1">
            <a:spLocks/>
          </p:cNvSpPr>
          <p:nvPr/>
        </p:nvSpPr>
        <p:spPr bwMode="auto">
          <a:xfrm>
            <a:off x="457200" y="152400"/>
            <a:ext cx="7918450" cy="601663"/>
          </a:xfrm>
          <a:prstGeom prst="rect">
            <a:avLst/>
          </a:prstGeom>
          <a:noFill/>
          <a:ln w="9525">
            <a:noFill/>
            <a:miter lim="800000"/>
            <a:headEnd/>
            <a:tailEnd/>
          </a:ln>
        </p:spPr>
        <p:txBody>
          <a:bodyPr lIns="91426" tIns="45713" rIns="91426" bIns="45713"/>
          <a:lstStyle/>
          <a:p>
            <a:pPr>
              <a:lnSpc>
                <a:spcPct val="95000"/>
              </a:lnSpc>
              <a:defRPr/>
            </a:pPr>
            <a:r>
              <a:rPr lang="it-IT" sz="3000" cap="all" dirty="0">
                <a:solidFill>
                  <a:srgbClr val="009DD9"/>
                </a:solidFill>
                <a:latin typeface="+mj-lt"/>
                <a:ea typeface="+mj-ea"/>
                <a:cs typeface="+mj-cs"/>
              </a:rPr>
              <a:t>I CONSUMATORI IN MAGGIORE DIFFICOLTA’</a:t>
            </a:r>
          </a:p>
        </p:txBody>
      </p:sp>
      <p:sp>
        <p:nvSpPr>
          <p:cNvPr id="35845" name="AutoShape 3" descr="Spesa Sup e Ip"/>
          <p:cNvSpPr>
            <a:spLocks noChangeArrowheads="1"/>
          </p:cNvSpPr>
          <p:nvPr/>
        </p:nvSpPr>
        <p:spPr bwMode="auto">
          <a:xfrm>
            <a:off x="5267325" y="4572000"/>
            <a:ext cx="1143000" cy="457200"/>
          </a:xfrm>
          <a:prstGeom prst="flowChartAlternateProcess">
            <a:avLst/>
          </a:prstGeom>
          <a:blipFill dpi="0" rotWithShape="1">
            <a:blip r:embed="rId2"/>
            <a:srcRect/>
            <a:stretch>
              <a:fillRect/>
            </a:stretch>
          </a:blipFill>
          <a:ln w="9525">
            <a:solidFill>
              <a:schemeClr val="bg1"/>
            </a:solidFill>
            <a:miter lim="800000"/>
            <a:headEnd/>
            <a:tailEnd/>
          </a:ln>
        </p:spPr>
        <p:txBody>
          <a:bodyPr wrap="none" anchor="ctr"/>
          <a:lstStyle/>
          <a:p>
            <a:pPr algn="ctr"/>
            <a:endParaRPr lang="it-IT" b="1">
              <a:latin typeface="Calibri" pitchFamily="34" charset="0"/>
              <a:ea typeface="MS PGothic"/>
              <a:cs typeface="MS PGothic"/>
            </a:endParaRPr>
          </a:p>
          <a:p>
            <a:pPr algn="ctr"/>
            <a:endParaRPr lang="it-IT" b="1">
              <a:latin typeface="Calibri" pitchFamily="34" charset="0"/>
              <a:ea typeface="MS PGothic"/>
              <a:cs typeface="MS PGothic"/>
            </a:endParaRPr>
          </a:p>
          <a:p>
            <a:pPr algn="ctr"/>
            <a:endParaRPr lang="it-IT" b="1">
              <a:latin typeface="Calibri" pitchFamily="34" charset="0"/>
              <a:ea typeface="MS PGothic"/>
              <a:cs typeface="MS PGothic"/>
            </a:endParaRPr>
          </a:p>
          <a:p>
            <a:pPr algn="ctr"/>
            <a:endParaRPr lang="it-IT" b="1">
              <a:latin typeface="Calibri" pitchFamily="34" charset="0"/>
              <a:ea typeface="MS PGothic"/>
              <a:cs typeface="MS PGothic"/>
            </a:endParaRPr>
          </a:p>
          <a:p>
            <a:pPr algn="ctr"/>
            <a:endParaRPr lang="it-IT" b="1">
              <a:latin typeface="Calibri" pitchFamily="34" charset="0"/>
              <a:ea typeface="MS PGothic"/>
              <a:cs typeface="MS PGothic"/>
            </a:endParaRPr>
          </a:p>
        </p:txBody>
      </p:sp>
      <p:sp>
        <p:nvSpPr>
          <p:cNvPr id="35846" name="AutoShape 3" descr="Spesa Sup e Ip"/>
          <p:cNvSpPr>
            <a:spLocks noChangeArrowheads="1"/>
          </p:cNvSpPr>
          <p:nvPr/>
        </p:nvSpPr>
        <p:spPr bwMode="auto">
          <a:xfrm>
            <a:off x="5276850" y="3429000"/>
            <a:ext cx="1143000" cy="457200"/>
          </a:xfrm>
          <a:prstGeom prst="flowChartAlternateProcess">
            <a:avLst/>
          </a:prstGeom>
          <a:blipFill dpi="0" rotWithShape="1">
            <a:blip r:embed="rId3"/>
            <a:srcRect/>
            <a:stretch>
              <a:fillRect/>
            </a:stretch>
          </a:blipFill>
          <a:ln w="9525">
            <a:solidFill>
              <a:schemeClr val="bg1"/>
            </a:solidFill>
            <a:miter lim="800000"/>
            <a:headEnd/>
            <a:tailEnd/>
          </a:ln>
        </p:spPr>
        <p:txBody>
          <a:bodyPr wrap="none" anchor="ctr"/>
          <a:lstStyle/>
          <a:p>
            <a:pPr algn="ctr"/>
            <a:endParaRPr lang="it-IT" b="1">
              <a:latin typeface="Calibri" pitchFamily="34" charset="0"/>
              <a:ea typeface="MS PGothic"/>
              <a:cs typeface="MS PGothic"/>
            </a:endParaRPr>
          </a:p>
          <a:p>
            <a:pPr algn="ctr"/>
            <a:endParaRPr lang="it-IT" b="1">
              <a:latin typeface="Calibri" pitchFamily="34" charset="0"/>
              <a:ea typeface="MS PGothic"/>
              <a:cs typeface="MS PGothic"/>
            </a:endParaRPr>
          </a:p>
          <a:p>
            <a:pPr algn="ctr"/>
            <a:endParaRPr lang="it-IT" b="1">
              <a:latin typeface="Calibri" pitchFamily="34" charset="0"/>
              <a:ea typeface="MS PGothic"/>
              <a:cs typeface="MS PGothic"/>
            </a:endParaRPr>
          </a:p>
          <a:p>
            <a:pPr algn="ctr"/>
            <a:endParaRPr lang="it-IT" b="1">
              <a:latin typeface="Calibri" pitchFamily="34" charset="0"/>
              <a:ea typeface="MS PGothic"/>
              <a:cs typeface="MS PGothic"/>
            </a:endParaRPr>
          </a:p>
          <a:p>
            <a:pPr algn="ctr"/>
            <a:endParaRPr lang="it-IT" b="1">
              <a:latin typeface="Calibri" pitchFamily="34" charset="0"/>
              <a:ea typeface="MS PGothic"/>
              <a:cs typeface="MS PGothic"/>
            </a:endParaRPr>
          </a:p>
        </p:txBody>
      </p:sp>
      <p:sp>
        <p:nvSpPr>
          <p:cNvPr id="16" name="Oval 15"/>
          <p:cNvSpPr/>
          <p:nvPr/>
        </p:nvSpPr>
        <p:spPr>
          <a:xfrm>
            <a:off x="533400" y="781050"/>
            <a:ext cx="914400" cy="762000"/>
          </a:xfrm>
          <a:prstGeom prst="ellipse">
            <a:avLst/>
          </a:prstGeom>
          <a:solidFill>
            <a:srgbClr val="B9E5F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chemeClr val="tx1"/>
                </a:solidFill>
              </a:rPr>
              <a:t>11%</a:t>
            </a:r>
            <a:endParaRPr lang="en-US" dirty="0">
              <a:solidFill>
                <a:schemeClr val="tx1"/>
              </a:solidFill>
            </a:endParaRPr>
          </a:p>
        </p:txBody>
      </p:sp>
      <p:sp>
        <p:nvSpPr>
          <p:cNvPr id="35848" name="Rectangle 16"/>
          <p:cNvSpPr>
            <a:spLocks noChangeArrowheads="1"/>
          </p:cNvSpPr>
          <p:nvPr/>
        </p:nvSpPr>
        <p:spPr bwMode="auto">
          <a:xfrm>
            <a:off x="1447800" y="933450"/>
            <a:ext cx="3200400" cy="369888"/>
          </a:xfrm>
          <a:prstGeom prst="rect">
            <a:avLst/>
          </a:prstGeom>
          <a:noFill/>
          <a:ln w="9525">
            <a:noFill/>
            <a:miter lim="800000"/>
            <a:headEnd/>
            <a:tailEnd/>
          </a:ln>
        </p:spPr>
        <p:txBody>
          <a:bodyPr>
            <a:spAutoFit/>
          </a:bodyPr>
          <a:lstStyle/>
          <a:p>
            <a:r>
              <a:rPr lang="it-IT" b="1">
                <a:latin typeface="Calibri" pitchFamily="34" charset="0"/>
              </a:rPr>
              <a:t>% Famiglie  italiane in povertà</a:t>
            </a:r>
            <a:endParaRPr lang="en-US" sz="1600">
              <a:latin typeface="Calibri" pitchFamily="34" charset="0"/>
            </a:endParaRPr>
          </a:p>
        </p:txBody>
      </p:sp>
      <p:sp>
        <p:nvSpPr>
          <p:cNvPr id="20" name="Oval 19"/>
          <p:cNvSpPr/>
          <p:nvPr/>
        </p:nvSpPr>
        <p:spPr>
          <a:xfrm>
            <a:off x="533400" y="1390650"/>
            <a:ext cx="914400" cy="7620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600" dirty="0">
                <a:solidFill>
                  <a:schemeClr val="tx1"/>
                </a:solidFill>
              </a:rPr>
              <a:t>28.5</a:t>
            </a:r>
            <a:r>
              <a:rPr lang="it-IT" sz="1100" dirty="0">
                <a:solidFill>
                  <a:schemeClr val="tx1"/>
                </a:solidFill>
              </a:rPr>
              <a:t>%</a:t>
            </a:r>
            <a:endParaRPr lang="en-US" sz="1600" dirty="0">
              <a:solidFill>
                <a:schemeClr val="tx1"/>
              </a:solidFill>
            </a:endParaRPr>
          </a:p>
        </p:txBody>
      </p:sp>
      <p:sp>
        <p:nvSpPr>
          <p:cNvPr id="35850" name="Rectangle 20"/>
          <p:cNvSpPr>
            <a:spLocks noChangeArrowheads="1"/>
          </p:cNvSpPr>
          <p:nvPr/>
        </p:nvSpPr>
        <p:spPr bwMode="auto">
          <a:xfrm>
            <a:off x="1371600" y="1543050"/>
            <a:ext cx="6372225" cy="369888"/>
          </a:xfrm>
          <a:prstGeom prst="rect">
            <a:avLst/>
          </a:prstGeom>
          <a:noFill/>
          <a:ln w="9525">
            <a:noFill/>
            <a:miter lim="800000"/>
            <a:headEnd/>
            <a:tailEnd/>
          </a:ln>
        </p:spPr>
        <p:txBody>
          <a:bodyPr>
            <a:spAutoFit/>
          </a:bodyPr>
          <a:lstStyle/>
          <a:p>
            <a:r>
              <a:rPr lang="it-IT" b="1">
                <a:latin typeface="Calibri" pitchFamily="34" charset="0"/>
              </a:rPr>
              <a:t>Percentuale di povertà relativa nelle famiglie con più di 5 membri</a:t>
            </a:r>
            <a:endParaRPr lang="en-US" sz="1600">
              <a:latin typeface="Calibri" pitchFamily="34" charset="0"/>
            </a:endParaRPr>
          </a:p>
        </p:txBody>
      </p:sp>
      <p:sp>
        <p:nvSpPr>
          <p:cNvPr id="22" name="Oval 21"/>
          <p:cNvSpPr/>
          <p:nvPr/>
        </p:nvSpPr>
        <p:spPr>
          <a:xfrm>
            <a:off x="533400" y="2000250"/>
            <a:ext cx="914400" cy="762000"/>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chemeClr val="bg1"/>
                </a:solidFill>
              </a:rPr>
              <a:t>21%</a:t>
            </a:r>
            <a:endParaRPr lang="en-US" dirty="0">
              <a:solidFill>
                <a:schemeClr val="bg1"/>
              </a:solidFill>
            </a:endParaRPr>
          </a:p>
        </p:txBody>
      </p:sp>
      <p:sp>
        <p:nvSpPr>
          <p:cNvPr id="35852" name="Rectangle 22"/>
          <p:cNvSpPr>
            <a:spLocks noChangeArrowheads="1"/>
          </p:cNvSpPr>
          <p:nvPr/>
        </p:nvSpPr>
        <p:spPr bwMode="auto">
          <a:xfrm>
            <a:off x="1400175" y="2239963"/>
            <a:ext cx="6372225" cy="369887"/>
          </a:xfrm>
          <a:prstGeom prst="rect">
            <a:avLst/>
          </a:prstGeom>
          <a:noFill/>
          <a:ln w="9525">
            <a:noFill/>
            <a:miter lim="800000"/>
            <a:headEnd/>
            <a:tailEnd/>
          </a:ln>
        </p:spPr>
        <p:txBody>
          <a:bodyPr>
            <a:spAutoFit/>
          </a:bodyPr>
          <a:lstStyle/>
          <a:p>
            <a:r>
              <a:rPr lang="it-IT" b="1">
                <a:latin typeface="Calibri" pitchFamily="34" charset="0"/>
              </a:rPr>
              <a:t>Percentuale di popolazione over 65</a:t>
            </a:r>
            <a:endParaRPr lang="en-US" sz="1600">
              <a:latin typeface="Calibri" pitchFamily="34" charset="0"/>
            </a:endParaRPr>
          </a:p>
        </p:txBody>
      </p:sp>
      <p:grpSp>
        <p:nvGrpSpPr>
          <p:cNvPr id="35853" name="Group 37"/>
          <p:cNvGrpSpPr>
            <a:grpSpLocks/>
          </p:cNvGrpSpPr>
          <p:nvPr/>
        </p:nvGrpSpPr>
        <p:grpSpPr bwMode="auto">
          <a:xfrm>
            <a:off x="709613" y="3276600"/>
            <a:ext cx="4433887" cy="2398713"/>
            <a:chOff x="747782" y="3276600"/>
            <a:chExt cx="4433818" cy="2398309"/>
          </a:xfrm>
        </p:grpSpPr>
        <p:sp>
          <p:nvSpPr>
            <p:cNvPr id="15" name="Rectangle 14"/>
            <p:cNvSpPr/>
            <p:nvPr/>
          </p:nvSpPr>
          <p:spPr>
            <a:xfrm>
              <a:off x="1676455" y="3276600"/>
              <a:ext cx="3484509" cy="228561"/>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dirty="0"/>
                <a:t>Spesa FMCG 2011</a:t>
              </a:r>
              <a:endParaRPr lang="en-US" sz="1600" dirty="0"/>
            </a:p>
          </p:txBody>
        </p:sp>
        <p:sp>
          <p:nvSpPr>
            <p:cNvPr id="18" name="Rectangle 17"/>
            <p:cNvSpPr/>
            <p:nvPr/>
          </p:nvSpPr>
          <p:spPr>
            <a:xfrm>
              <a:off x="1678043" y="3501987"/>
              <a:ext cx="1203306" cy="24443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Alta</a:t>
              </a:r>
              <a:endParaRPr lang="en-US" dirty="0"/>
            </a:p>
          </p:txBody>
        </p:sp>
        <p:sp>
          <p:nvSpPr>
            <p:cNvPr id="19" name="Rectangle 18"/>
            <p:cNvSpPr/>
            <p:nvPr/>
          </p:nvSpPr>
          <p:spPr>
            <a:xfrm>
              <a:off x="2881349" y="3501987"/>
              <a:ext cx="1142982" cy="2444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Media</a:t>
              </a:r>
              <a:endParaRPr lang="en-US" dirty="0"/>
            </a:p>
          </p:txBody>
        </p:sp>
        <p:sp>
          <p:nvSpPr>
            <p:cNvPr id="24" name="Rectangle 23"/>
            <p:cNvSpPr/>
            <p:nvPr/>
          </p:nvSpPr>
          <p:spPr>
            <a:xfrm>
              <a:off x="4024331" y="3498813"/>
              <a:ext cx="1142982" cy="2476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Bassa</a:t>
              </a:r>
              <a:endParaRPr lang="en-US" dirty="0"/>
            </a:p>
          </p:txBody>
        </p:sp>
        <p:sp>
          <p:nvSpPr>
            <p:cNvPr id="25" name="Rectangle 24"/>
            <p:cNvSpPr/>
            <p:nvPr/>
          </p:nvSpPr>
          <p:spPr>
            <a:xfrm rot="16200000">
              <a:off x="-90259" y="4605096"/>
              <a:ext cx="1907854" cy="2317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dirty="0"/>
                <a:t>Spesa FMCG 2012 vs 2011</a:t>
              </a:r>
              <a:endParaRPr lang="en-US" sz="1200" dirty="0"/>
            </a:p>
          </p:txBody>
        </p:sp>
        <p:sp>
          <p:nvSpPr>
            <p:cNvPr id="26" name="Rectangle 25"/>
            <p:cNvSpPr/>
            <p:nvPr/>
          </p:nvSpPr>
          <p:spPr>
            <a:xfrm>
              <a:off x="979553" y="3767055"/>
              <a:ext cx="698489" cy="63489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dirty="0"/>
                <a:t>Crescit</a:t>
              </a:r>
              <a:r>
                <a:rPr lang="it-IT" sz="1400" dirty="0"/>
                <a:t>a</a:t>
              </a:r>
              <a:endParaRPr lang="en-US" sz="1400" dirty="0"/>
            </a:p>
          </p:txBody>
        </p:sp>
        <p:sp>
          <p:nvSpPr>
            <p:cNvPr id="27" name="Rectangle 26"/>
            <p:cNvSpPr/>
            <p:nvPr/>
          </p:nvSpPr>
          <p:spPr>
            <a:xfrm>
              <a:off x="979553" y="4401948"/>
              <a:ext cx="698489" cy="6364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t>Stabile</a:t>
              </a:r>
              <a:endParaRPr lang="en-US" sz="1400" dirty="0"/>
            </a:p>
          </p:txBody>
        </p:sp>
        <p:sp>
          <p:nvSpPr>
            <p:cNvPr id="28" name="Rectangle 27"/>
            <p:cNvSpPr/>
            <p:nvPr/>
          </p:nvSpPr>
          <p:spPr>
            <a:xfrm>
              <a:off x="979553" y="5038428"/>
              <a:ext cx="698489" cy="6364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t>Calo</a:t>
              </a:r>
              <a:endParaRPr lang="en-US" sz="1400" dirty="0"/>
            </a:p>
          </p:txBody>
        </p:sp>
        <p:sp>
          <p:nvSpPr>
            <p:cNvPr id="29" name="Rounded Rectangle 28"/>
            <p:cNvSpPr/>
            <p:nvPr/>
          </p:nvSpPr>
          <p:spPr>
            <a:xfrm>
              <a:off x="4024331" y="3733723"/>
              <a:ext cx="1157269" cy="1917377"/>
            </a:xfrm>
            <a:prstGeom prst="roundRect">
              <a:avLst/>
            </a:prstGeom>
            <a:solidFill>
              <a:schemeClr val="bg1">
                <a:lumMod val="8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dirty="0">
                  <a:solidFill>
                    <a:schemeClr val="tx1">
                      <a:lumMod val="50000"/>
                    </a:schemeClr>
                  </a:solidFill>
                </a:rPr>
                <a:t>Famiglie Numerose</a:t>
              </a:r>
              <a:endParaRPr lang="en-US" sz="1600" dirty="0">
                <a:solidFill>
                  <a:schemeClr val="tx1">
                    <a:lumMod val="50000"/>
                  </a:schemeClr>
                </a:solidFill>
              </a:endParaRPr>
            </a:p>
          </p:txBody>
        </p:sp>
        <p:sp>
          <p:nvSpPr>
            <p:cNvPr id="30" name="Rounded Rectangle 29"/>
            <p:cNvSpPr/>
            <p:nvPr/>
          </p:nvSpPr>
          <p:spPr>
            <a:xfrm>
              <a:off x="1662168" y="5011446"/>
              <a:ext cx="2368513" cy="639654"/>
            </a:xfrm>
            <a:prstGeom prst="round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dirty="0"/>
                <a:t>Famiglie con figli piccoli</a:t>
              </a:r>
              <a:endParaRPr lang="en-US" sz="1600" dirty="0"/>
            </a:p>
          </p:txBody>
        </p:sp>
        <p:sp>
          <p:nvSpPr>
            <p:cNvPr id="31" name="Rounded Rectangle 30"/>
            <p:cNvSpPr/>
            <p:nvPr/>
          </p:nvSpPr>
          <p:spPr>
            <a:xfrm>
              <a:off x="2928973" y="4432105"/>
              <a:ext cx="1095358" cy="55870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dirty="0">
                  <a:solidFill>
                    <a:schemeClr val="tx1">
                      <a:lumMod val="50000"/>
                    </a:schemeClr>
                  </a:solidFill>
                </a:rPr>
                <a:t>Anziani</a:t>
              </a:r>
              <a:endParaRPr lang="en-US" sz="1600" dirty="0">
                <a:solidFill>
                  <a:schemeClr val="tx1">
                    <a:lumMod val="50000"/>
                  </a:schemeClr>
                </a:solidFill>
              </a:endParaRPr>
            </a:p>
          </p:txBody>
        </p:sp>
        <p:sp>
          <p:nvSpPr>
            <p:cNvPr id="32" name="Rounded Rectangle 31"/>
            <p:cNvSpPr/>
            <p:nvPr/>
          </p:nvSpPr>
          <p:spPr>
            <a:xfrm>
              <a:off x="1662168" y="3733723"/>
              <a:ext cx="2365338" cy="63648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chemeClr val="tx1">
                      <a:lumMod val="50000"/>
                    </a:schemeClr>
                  </a:solidFill>
                </a:rPr>
                <a:t>Monocomponenti/Coppie</a:t>
              </a:r>
              <a:endParaRPr lang="en-US" sz="1400" dirty="0">
                <a:solidFill>
                  <a:schemeClr val="tx1">
                    <a:lumMod val="50000"/>
                  </a:schemeClr>
                </a:solidFill>
              </a:endParaRPr>
            </a:p>
          </p:txBody>
        </p:sp>
        <p:sp>
          <p:nvSpPr>
            <p:cNvPr id="33" name="Rounded Rectangle 32"/>
            <p:cNvSpPr/>
            <p:nvPr/>
          </p:nvSpPr>
          <p:spPr>
            <a:xfrm>
              <a:off x="1662168" y="4422582"/>
              <a:ext cx="1260455" cy="56029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dirty="0">
                  <a:solidFill>
                    <a:schemeClr val="tx1">
                      <a:lumMod val="50000"/>
                    </a:schemeClr>
                  </a:solidFill>
                </a:rPr>
                <a:t>Monocomponenti o Coppie</a:t>
              </a:r>
              <a:endParaRPr lang="en-US" sz="1400" dirty="0">
                <a:solidFill>
                  <a:schemeClr val="tx1">
                    <a:lumMod val="50000"/>
                  </a:schemeClr>
                </a:solidFill>
              </a:endParaRPr>
            </a:p>
          </p:txBody>
        </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007_2010_Multicolor_Template_Standard_12_19_12">
  <a:themeElements>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themeOverride>
</file>

<file path=ppt/theme/themeOverride2.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themeOverride>
</file>

<file path=ppt/theme/themeOverride3.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themeOverride>
</file>

<file path=ppt/theme/themeOverride4.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themeOverride>
</file>

<file path=docProps/app.xml><?xml version="1.0" encoding="utf-8"?>
<Properties xmlns="http://schemas.openxmlformats.org/officeDocument/2006/extended-properties" xmlns:vt="http://schemas.openxmlformats.org/officeDocument/2006/docPropsVTypes">
  <Template>2007_2010_Multicolor_Template_Standard_12_19_12</Template>
  <TotalTime>277</TotalTime>
  <Words>816</Words>
  <Application>Microsoft Macintosh PowerPoint</Application>
  <PresentationFormat>Presentazione su schermo (4:3)</PresentationFormat>
  <Paragraphs>162</Paragraphs>
  <Slides>11</Slides>
  <Notes>6</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11</vt:i4>
      </vt:variant>
    </vt:vector>
  </HeadingPairs>
  <TitlesOfParts>
    <vt:vector size="13" baseType="lpstr">
      <vt:lpstr>2007_2010_Multicolor_Template_Standard_12_19_12</vt:lpstr>
      <vt:lpstr>Excel.Chart.8</vt:lpstr>
      <vt:lpstr>I consumi IN  TEMPI DIFFICILI</vt:lpstr>
      <vt:lpstr>Agenda</vt:lpstr>
      <vt:lpstr>Il bilancio del 2012</vt:lpstr>
      <vt:lpstr>La crisi non è più solo della 4° settimana del mese ANDAMENTI Della Distribuzione Moderna * </vt:lpstr>
      <vt:lpstr>Presentazione di PowerPoint</vt:lpstr>
      <vt:lpstr>FORTE ATTENZIONE Al risparmio</vt:lpstr>
      <vt:lpstr>Le trasformazione nel carrello e a tavola Confronto andamenti precrisi-oggi (2012 vs 2008)</vt:lpstr>
      <vt:lpstr>Si  affermano nuovi stili di acquisto </vt:lpstr>
      <vt:lpstr>Presentazione di PowerPoint</vt:lpstr>
      <vt:lpstr>Presentazione di PowerPoint</vt:lpstr>
      <vt:lpstr>Presentazione di PowerPoint</vt:lpstr>
    </vt:vector>
  </TitlesOfParts>
  <Company>Nielsen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TWO-LINE HEADLINE GOES HERE</dc:title>
  <dc:creator>Ellen Jantsch</dc:creator>
  <cp:lastModifiedBy>Alfio</cp:lastModifiedBy>
  <cp:revision>40</cp:revision>
  <dcterms:created xsi:type="dcterms:W3CDTF">2012-12-22T21:35:06Z</dcterms:created>
  <dcterms:modified xsi:type="dcterms:W3CDTF">2013-01-14T23:10:18Z</dcterms:modified>
</cp:coreProperties>
</file>